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80" r:id="rId6"/>
    <p:sldId id="260" r:id="rId7"/>
    <p:sldId id="287" r:id="rId8"/>
    <p:sldId id="286" r:id="rId9"/>
    <p:sldId id="296" r:id="rId10"/>
    <p:sldId id="288" r:id="rId11"/>
    <p:sldId id="285" r:id="rId12"/>
    <p:sldId id="293" r:id="rId13"/>
    <p:sldId id="297" r:id="rId14"/>
    <p:sldId id="290" r:id="rId15"/>
    <p:sldId id="299" r:id="rId16"/>
    <p:sldId id="291" r:id="rId17"/>
    <p:sldId id="292" r:id="rId18"/>
    <p:sldId id="301" r:id="rId19"/>
    <p:sldId id="283" r:id="rId20"/>
    <p:sldId id="303" r:id="rId21"/>
    <p:sldId id="269" r:id="rId22"/>
    <p:sldId id="304" r:id="rId23"/>
    <p:sldId id="277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690"/>
    <a:srgbClr val="DDEAFF"/>
    <a:srgbClr val="789AD2"/>
    <a:srgbClr val="D1E3FF"/>
    <a:srgbClr val="D6E1F2"/>
    <a:srgbClr val="154593"/>
    <a:srgbClr val="6B90B9"/>
    <a:srgbClr val="A4C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>
        <p:scale>
          <a:sx n="50" d="100"/>
          <a:sy n="50" d="100"/>
        </p:scale>
        <p:origin x="1776" y="64"/>
      </p:cViewPr>
      <p:guideLst>
        <p:guide orient="horz" pos="2160"/>
        <p:guide pos="29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6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3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4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6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reeform 5"/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231" name="Freeform 4"/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grpSp>
        <p:nvGrpSpPr>
          <p:cNvPr id="232" name="Group 2"/>
          <p:cNvGrpSpPr/>
          <p:nvPr/>
        </p:nvGrpSpPr>
        <p:grpSpPr>
          <a:xfrm>
            <a:off x="-1" y="1658663"/>
            <a:ext cx="18273037" cy="5633329"/>
            <a:chOff x="62145" y="85778"/>
            <a:chExt cx="22727910" cy="1365968"/>
          </a:xfrm>
          <a:solidFill>
            <a:srgbClr val="013690"/>
          </a:solidFill>
        </p:grpSpPr>
        <p:sp>
          <p:nvSpPr>
            <p:cNvPr id="233" name="Freeform 3"/>
            <p:cNvSpPr/>
            <p:nvPr/>
          </p:nvSpPr>
          <p:spPr>
            <a:xfrm>
              <a:off x="62145" y="85778"/>
              <a:ext cx="22727910" cy="1365968"/>
            </a:xfrm>
            <a:custGeom>
              <a:avLst/>
              <a:gdLst/>
              <a:ahLst/>
              <a:cxnLst/>
              <a:rect l="l" t="t" r="r" b="b"/>
              <a:pathLst>
                <a:path w="22727910" h="1730375">
                  <a:moveTo>
                    <a:pt x="0" y="0"/>
                  </a:moveTo>
                  <a:lnTo>
                    <a:pt x="22727910" y="0"/>
                  </a:lnTo>
                  <a:lnTo>
                    <a:pt x="22727910" y="1730375"/>
                  </a:lnTo>
                  <a:lnTo>
                    <a:pt x="0" y="173037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>
                <a:solidFill>
                  <a:srgbClr val="013690"/>
                </a:solidFill>
              </a:endParaRPr>
            </a:p>
          </p:txBody>
        </p:sp>
      </p:grpSp>
      <p:sp>
        <p:nvSpPr>
          <p:cNvPr id="234" name="AutoShape 4"/>
          <p:cNvSpPr/>
          <p:nvPr/>
        </p:nvSpPr>
        <p:spPr>
          <a:xfrm>
            <a:off x="678398" y="-9525"/>
            <a:ext cx="9525" cy="10296525"/>
          </a:xfrm>
          <a:prstGeom prst="line">
            <a:avLst/>
          </a:prstGeom>
          <a:ln w="9525" cap="rnd">
            <a:solidFill>
              <a:srgbClr val="0B0B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235" name="Group 2"/>
          <p:cNvGrpSpPr/>
          <p:nvPr/>
        </p:nvGrpSpPr>
        <p:grpSpPr>
          <a:xfrm>
            <a:off x="14541204" y="73283"/>
            <a:ext cx="227195" cy="10509158"/>
            <a:chOff x="0" y="0"/>
            <a:chExt cx="59837" cy="2767844"/>
          </a:xfrm>
          <a:solidFill>
            <a:srgbClr val="013690"/>
          </a:solidFill>
        </p:grpSpPr>
        <p:sp>
          <p:nvSpPr>
            <p:cNvPr id="236" name="Freeform 3"/>
            <p:cNvSpPr/>
            <p:nvPr/>
          </p:nvSpPr>
          <p:spPr>
            <a:xfrm>
              <a:off x="0" y="0"/>
              <a:ext cx="59837" cy="2767844"/>
            </a:xfrm>
            <a:custGeom>
              <a:avLst/>
              <a:gdLst/>
              <a:ahLst/>
              <a:cxnLst/>
              <a:rect l="l" t="t" r="r" b="b"/>
              <a:pathLst>
                <a:path w="59837" h="2767844">
                  <a:moveTo>
                    <a:pt x="29919" y="0"/>
                  </a:moveTo>
                  <a:lnTo>
                    <a:pt x="29919" y="0"/>
                  </a:lnTo>
                  <a:cubicBezTo>
                    <a:pt x="37854" y="0"/>
                    <a:pt x="45464" y="3152"/>
                    <a:pt x="51074" y="8763"/>
                  </a:cubicBezTo>
                  <a:cubicBezTo>
                    <a:pt x="56685" y="14374"/>
                    <a:pt x="59837" y="21984"/>
                    <a:pt x="59837" y="29919"/>
                  </a:cubicBezTo>
                  <a:lnTo>
                    <a:pt x="59837" y="2737926"/>
                  </a:lnTo>
                  <a:cubicBezTo>
                    <a:pt x="59837" y="2754449"/>
                    <a:pt x="46442" y="2767844"/>
                    <a:pt x="29919" y="2767844"/>
                  </a:cubicBezTo>
                  <a:lnTo>
                    <a:pt x="29919" y="2767844"/>
                  </a:lnTo>
                  <a:cubicBezTo>
                    <a:pt x="21984" y="2767844"/>
                    <a:pt x="14374" y="2764692"/>
                    <a:pt x="8763" y="2759081"/>
                  </a:cubicBezTo>
                  <a:cubicBezTo>
                    <a:pt x="3152" y="2753470"/>
                    <a:pt x="0" y="2745860"/>
                    <a:pt x="0" y="2737926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237" name="TextBox 4"/>
            <p:cNvSpPr txBox="1"/>
            <p:nvPr/>
          </p:nvSpPr>
          <p:spPr>
            <a:xfrm>
              <a:off x="0" y="-47625"/>
              <a:ext cx="59837" cy="281546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pic>
        <p:nvPicPr>
          <p:cNvPr id="238" name="图片 50"/>
          <p:cNvPicPr>
            <a:picLocks noChangeAspect="1"/>
          </p:cNvPicPr>
          <p:nvPr/>
        </p:nvPicPr>
        <p:blipFill>
          <a:blip r:embed="rId3" cstate="print"/>
          <a:srcRect r="8526"/>
          <a:stretch>
            <a:fillRect/>
          </a:stretch>
        </p:blipFill>
        <p:spPr>
          <a:xfrm>
            <a:off x="13642669" y="2706768"/>
            <a:ext cx="4658720" cy="7641244"/>
          </a:xfrm>
          <a:prstGeom prst="round2SameRect">
            <a:avLst>
              <a:gd name="adj1" fmla="val 50000"/>
              <a:gd name="adj2" fmla="val 0"/>
            </a:avLst>
          </a:prstGeom>
          <a:ln w="28575">
            <a:solidFill>
              <a:schemeClr val="tx1"/>
            </a:solidFill>
          </a:ln>
        </p:spPr>
      </p:pic>
      <p:sp>
        <p:nvSpPr>
          <p:cNvPr id="239" name="矩形: 圆顶角 52"/>
          <p:cNvSpPr/>
          <p:nvPr/>
        </p:nvSpPr>
        <p:spPr>
          <a:xfrm>
            <a:off x="13654941" y="2706768"/>
            <a:ext cx="4658720" cy="805649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54593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0" name="Group 9"/>
          <p:cNvGrpSpPr/>
          <p:nvPr/>
        </p:nvGrpSpPr>
        <p:grpSpPr>
          <a:xfrm>
            <a:off x="12559920" y="8016210"/>
            <a:ext cx="496623" cy="3409785"/>
            <a:chOff x="0" y="0"/>
            <a:chExt cx="130798" cy="898050"/>
          </a:xfrm>
        </p:grpSpPr>
        <p:sp>
          <p:nvSpPr>
            <p:cNvPr id="241" name="Freeform 10"/>
            <p:cNvSpPr/>
            <p:nvPr/>
          </p:nvSpPr>
          <p:spPr>
            <a:xfrm>
              <a:off x="0" y="0"/>
              <a:ext cx="130798" cy="898050"/>
            </a:xfrm>
            <a:custGeom>
              <a:avLst/>
              <a:gdLst/>
              <a:ahLst/>
              <a:cxnLst/>
              <a:rect l="l" t="t" r="r" b="b"/>
              <a:pathLst>
                <a:path w="130798" h="898050">
                  <a:moveTo>
                    <a:pt x="65399" y="0"/>
                  </a:moveTo>
                  <a:lnTo>
                    <a:pt x="65399" y="0"/>
                  </a:lnTo>
                  <a:cubicBezTo>
                    <a:pt x="82744" y="0"/>
                    <a:pt x="99378" y="6890"/>
                    <a:pt x="111643" y="19155"/>
                  </a:cubicBezTo>
                  <a:cubicBezTo>
                    <a:pt x="123908" y="31420"/>
                    <a:pt x="130798" y="48054"/>
                    <a:pt x="130798" y="65399"/>
                  </a:cubicBezTo>
                  <a:lnTo>
                    <a:pt x="130798" y="832651"/>
                  </a:lnTo>
                  <a:cubicBezTo>
                    <a:pt x="130798" y="849996"/>
                    <a:pt x="123908" y="866631"/>
                    <a:pt x="111643" y="878895"/>
                  </a:cubicBezTo>
                  <a:cubicBezTo>
                    <a:pt x="99378" y="891160"/>
                    <a:pt x="82744" y="898050"/>
                    <a:pt x="65399" y="898050"/>
                  </a:cubicBezTo>
                  <a:lnTo>
                    <a:pt x="65399" y="898050"/>
                  </a:lnTo>
                  <a:cubicBezTo>
                    <a:pt x="29280" y="898050"/>
                    <a:pt x="0" y="868770"/>
                    <a:pt x="0" y="832651"/>
                  </a:cubicBezTo>
                  <a:lnTo>
                    <a:pt x="0" y="65399"/>
                  </a:lnTo>
                  <a:cubicBezTo>
                    <a:pt x="0" y="29280"/>
                    <a:pt x="29280" y="0"/>
                    <a:pt x="65399" y="0"/>
                  </a:cubicBezTo>
                  <a:close/>
                </a:path>
              </a:pathLst>
            </a:cu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rgbClr val="013690"/>
                </a:solidFill>
              </a:endParaRPr>
            </a:p>
          </p:txBody>
        </p:sp>
        <p:sp>
          <p:nvSpPr>
            <p:cNvPr id="242" name="TextBox 11"/>
            <p:cNvSpPr txBox="1"/>
            <p:nvPr/>
          </p:nvSpPr>
          <p:spPr>
            <a:xfrm>
              <a:off x="0" y="-47625"/>
              <a:ext cx="130798" cy="94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243" name="Freeform 13"/>
          <p:cNvSpPr/>
          <p:nvPr/>
        </p:nvSpPr>
        <p:spPr>
          <a:xfrm>
            <a:off x="1293983" y="8133037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244" name="Freeform 14"/>
          <p:cNvSpPr/>
          <p:nvPr/>
        </p:nvSpPr>
        <p:spPr>
          <a:xfrm>
            <a:off x="8072155" y="8126655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245" name="Group 15"/>
          <p:cNvGrpSpPr/>
          <p:nvPr/>
        </p:nvGrpSpPr>
        <p:grpSpPr>
          <a:xfrm>
            <a:off x="584541" y="2990947"/>
            <a:ext cx="208565" cy="3113542"/>
            <a:chOff x="0" y="0"/>
            <a:chExt cx="54931" cy="820027"/>
          </a:xfrm>
        </p:grpSpPr>
        <p:sp>
          <p:nvSpPr>
            <p:cNvPr id="246" name="Freeform 16"/>
            <p:cNvSpPr/>
            <p:nvPr/>
          </p:nvSpPr>
          <p:spPr>
            <a:xfrm>
              <a:off x="0" y="0"/>
              <a:ext cx="54931" cy="820027"/>
            </a:xfrm>
            <a:custGeom>
              <a:avLst/>
              <a:gdLst/>
              <a:ahLst/>
              <a:cxnLst/>
              <a:rect l="l" t="t" r="r" b="b"/>
              <a:pathLst>
                <a:path w="54931" h="820027">
                  <a:moveTo>
                    <a:pt x="27465" y="0"/>
                  </a:moveTo>
                  <a:lnTo>
                    <a:pt x="27465" y="0"/>
                  </a:lnTo>
                  <a:cubicBezTo>
                    <a:pt x="34750" y="0"/>
                    <a:pt x="41736" y="2894"/>
                    <a:pt x="46886" y="8044"/>
                  </a:cubicBezTo>
                  <a:cubicBezTo>
                    <a:pt x="52037" y="13195"/>
                    <a:pt x="54931" y="20181"/>
                    <a:pt x="54931" y="27465"/>
                  </a:cubicBezTo>
                  <a:lnTo>
                    <a:pt x="54931" y="792562"/>
                  </a:lnTo>
                  <a:cubicBezTo>
                    <a:pt x="54931" y="799846"/>
                    <a:pt x="52037" y="806832"/>
                    <a:pt x="46886" y="811983"/>
                  </a:cubicBezTo>
                  <a:cubicBezTo>
                    <a:pt x="41736" y="817134"/>
                    <a:pt x="34750" y="820027"/>
                    <a:pt x="27465" y="820027"/>
                  </a:cubicBezTo>
                  <a:lnTo>
                    <a:pt x="27465" y="820027"/>
                  </a:lnTo>
                  <a:cubicBezTo>
                    <a:pt x="20181" y="820027"/>
                    <a:pt x="13195" y="817134"/>
                    <a:pt x="8044" y="811983"/>
                  </a:cubicBezTo>
                  <a:cubicBezTo>
                    <a:pt x="2894" y="806832"/>
                    <a:pt x="0" y="799846"/>
                    <a:pt x="0" y="792562"/>
                  </a:cubicBezTo>
                  <a:lnTo>
                    <a:pt x="0" y="27465"/>
                  </a:lnTo>
                  <a:cubicBezTo>
                    <a:pt x="0" y="20181"/>
                    <a:pt x="2894" y="13195"/>
                    <a:pt x="8044" y="8044"/>
                  </a:cubicBezTo>
                  <a:cubicBezTo>
                    <a:pt x="13195" y="2894"/>
                    <a:pt x="20181" y="0"/>
                    <a:pt x="2746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47" name="TextBox 17"/>
            <p:cNvSpPr txBox="1"/>
            <p:nvPr/>
          </p:nvSpPr>
          <p:spPr>
            <a:xfrm>
              <a:off x="0" y="-47625"/>
              <a:ext cx="54931" cy="86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248" name="TextBox 20"/>
          <p:cNvSpPr txBox="1"/>
          <p:nvPr/>
        </p:nvSpPr>
        <p:spPr>
          <a:xfrm>
            <a:off x="1066668" y="1162680"/>
            <a:ext cx="8789913" cy="392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000"/>
              </a:lnSpc>
            </a:pPr>
            <a:r>
              <a:rPr lang="en-US" sz="10000" spc="349" dirty="0" err="1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字由点字倔强黑"/>
                <a:sym typeface="字由点字倔强黑"/>
              </a:rPr>
              <a:t>DataBili</a:t>
            </a:r>
            <a:r>
              <a:rPr lang="en-US" sz="10000" spc="349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字由点字倔强黑"/>
                <a:sym typeface="字由点字倔强黑"/>
              </a:rPr>
              <a:t> </a:t>
            </a:r>
          </a:p>
          <a:p>
            <a:pPr algn="l">
              <a:lnSpc>
                <a:spcPts val="16000"/>
              </a:lnSpc>
            </a:pPr>
            <a:r>
              <a:rPr lang="en-US" sz="10000" spc="349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字由点字倔强黑"/>
                <a:sym typeface="字由点字倔强黑"/>
              </a:rPr>
              <a:t> B</a:t>
            </a:r>
            <a:r>
              <a:rPr lang="zh-CN" sz="10000" spc="349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字由点字倔强黑"/>
                <a:sym typeface="字由点字倔强黑"/>
              </a:rPr>
              <a:t>站数据分析</a:t>
            </a:r>
            <a:endParaRPr dirty="0"/>
          </a:p>
        </p:txBody>
      </p:sp>
      <p:sp>
        <p:nvSpPr>
          <p:cNvPr id="249" name="TextBox 21"/>
          <p:cNvSpPr txBox="1"/>
          <p:nvPr/>
        </p:nvSpPr>
        <p:spPr>
          <a:xfrm>
            <a:off x="2069531" y="8133037"/>
            <a:ext cx="1364751" cy="46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0"/>
              </a:lnSpc>
              <a:spcBef>
                <a:spcPct val="1"/>
              </a:spcBef>
            </a:pPr>
            <a:r>
              <a:rPr lang="en-US" sz="2500" u="none" strike="noStrike" dirty="0">
                <a:solidFill>
                  <a:srgbClr val="013690"/>
                </a:solidFill>
                <a:latin typeface="思源宋体 2 Bold" panose="02020700000000000000" charset="-122"/>
                <a:ea typeface="思源宋体 2 Bold" panose="02020700000000000000" charset="-122"/>
                <a:cs typeface="思源黑体 1"/>
                <a:sym typeface="思源黑体 1"/>
              </a:rPr>
              <a:t>汇报人：</a:t>
            </a:r>
          </a:p>
        </p:txBody>
      </p:sp>
      <p:sp>
        <p:nvSpPr>
          <p:cNvPr id="251" name="TextBox 24"/>
          <p:cNvSpPr txBox="1"/>
          <p:nvPr/>
        </p:nvSpPr>
        <p:spPr>
          <a:xfrm>
            <a:off x="8834971" y="8143697"/>
            <a:ext cx="1364751" cy="46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0"/>
              </a:lnSpc>
              <a:spcBef>
                <a:spcPct val="1"/>
              </a:spcBef>
            </a:pPr>
            <a:r>
              <a:rPr lang="en-US" sz="2500" dirty="0">
                <a:solidFill>
                  <a:srgbClr val="013690"/>
                </a:solidFill>
                <a:latin typeface="思源宋体 2 Bold" panose="02020700000000000000" charset="-122"/>
                <a:ea typeface="思源宋体 2 Bold" panose="02020700000000000000" charset="-122"/>
                <a:cs typeface="思源黑体 1"/>
                <a:sym typeface="思源黑体 1"/>
              </a:rPr>
              <a:t>时    间</a:t>
            </a:r>
            <a:r>
              <a:rPr lang="en-US" sz="2500" u="none" strike="noStrike" dirty="0">
                <a:solidFill>
                  <a:srgbClr val="013690"/>
                </a:solidFill>
                <a:latin typeface="思源宋体 2 Bold" panose="02020700000000000000" charset="-122"/>
                <a:ea typeface="思源宋体 2 Bold" panose="02020700000000000000" charset="-122"/>
                <a:cs typeface="思源黑体 1"/>
                <a:sym typeface="思源黑体 1"/>
              </a:rPr>
              <a:t>：</a:t>
            </a:r>
          </a:p>
        </p:txBody>
      </p:sp>
      <p:sp>
        <p:nvSpPr>
          <p:cNvPr id="252" name="TextBox 25"/>
          <p:cNvSpPr txBox="1"/>
          <p:nvPr/>
        </p:nvSpPr>
        <p:spPr>
          <a:xfrm>
            <a:off x="3519601" y="8163711"/>
            <a:ext cx="3132249" cy="461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  <a:spcBef>
                <a:spcPct val="1"/>
              </a:spcBef>
            </a:pPr>
            <a:r>
              <a:rPr lang="zh-CN" altLang="en-US" sz="2500" dirty="0">
                <a:solidFill>
                  <a:srgbClr val="013690"/>
                </a:solidFill>
                <a:latin typeface="思源宋体 2 Bold" panose="02020700000000000000" charset="-122"/>
                <a:ea typeface="思源宋体 2 Bold" panose="02020700000000000000" charset="-122"/>
                <a:cs typeface="思源黑体 1"/>
                <a:sym typeface="思源黑体 1"/>
              </a:rPr>
              <a:t>王逸群、熊涛</a:t>
            </a:r>
          </a:p>
        </p:txBody>
      </p:sp>
      <p:sp>
        <p:nvSpPr>
          <p:cNvPr id="253" name="Freeform 6"/>
          <p:cNvSpPr/>
          <p:nvPr/>
        </p:nvSpPr>
        <p:spPr>
          <a:xfrm rot="10060989">
            <a:off x="-3513698" y="-3516301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0"/>
                </a:lnTo>
                <a:lnTo>
                  <a:pt x="0" y="472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257" name="图片 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4165" y="-388527"/>
            <a:ext cx="2618234" cy="2618816"/>
          </a:xfrm>
          <a:prstGeom prst="rect">
            <a:avLst/>
          </a:prstGeom>
        </p:spPr>
      </p:pic>
      <p:pic>
        <p:nvPicPr>
          <p:cNvPr id="258" name="图片 43"/>
          <p:cNvPicPr>
            <a:picLocks noChangeAspect="1"/>
          </p:cNvPicPr>
          <p:nvPr/>
        </p:nvPicPr>
        <p:blipFill>
          <a:blip r:embed="rId9" cstate="print"/>
          <a:srcRect l="13757" r="9940"/>
          <a:stretch>
            <a:fillRect/>
          </a:stretch>
        </p:blipFill>
        <p:spPr>
          <a:xfrm>
            <a:off x="10351043" y="-17091"/>
            <a:ext cx="3917314" cy="7699917"/>
          </a:xfrm>
          <a:prstGeom prst="round2SameRect">
            <a:avLst>
              <a:gd name="adj1" fmla="val 0"/>
              <a:gd name="adj2" fmla="val 50000"/>
            </a:avLst>
          </a:prstGeom>
          <a:ln w="28575">
            <a:solidFill>
              <a:srgbClr val="013690"/>
            </a:solidFill>
          </a:ln>
        </p:spPr>
      </p:pic>
      <p:sp>
        <p:nvSpPr>
          <p:cNvPr id="2" name="TextBox 25">
            <a:extLst>
              <a:ext uri="{FF2B5EF4-FFF2-40B4-BE49-F238E27FC236}">
                <a16:creationId xmlns:a16="http://schemas.microsoft.com/office/drawing/2014/main" id="{9B71BCE1-39A3-45EC-12C8-1A83CE2330F3}"/>
              </a:ext>
            </a:extLst>
          </p:cNvPr>
          <p:cNvSpPr txBox="1"/>
          <p:nvPr/>
        </p:nvSpPr>
        <p:spPr>
          <a:xfrm>
            <a:off x="10257909" y="8174546"/>
            <a:ext cx="3132249" cy="973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  <a:spcBef>
                <a:spcPct val="1"/>
              </a:spcBef>
            </a:pPr>
            <a:r>
              <a:rPr lang="en-US" altLang="zh-CN" sz="2500" dirty="0">
                <a:solidFill>
                  <a:srgbClr val="013690"/>
                </a:solidFill>
                <a:latin typeface="思源宋体 2 Bold" panose="02020700000000000000" charset="-122"/>
                <a:ea typeface="思源宋体 2 Bold" panose="02020700000000000000" charset="-122"/>
                <a:cs typeface="思源黑体 1"/>
                <a:sym typeface="思源黑体 1"/>
              </a:rPr>
              <a:t>2025.6.9</a:t>
            </a:r>
          </a:p>
          <a:p>
            <a:pPr lvl="0">
              <a:lnSpc>
                <a:spcPts val="4000"/>
              </a:lnSpc>
              <a:spcBef>
                <a:spcPct val="1"/>
              </a:spcBef>
            </a:pPr>
            <a:endParaRPr lang="zh-CN" altLang="en-US" sz="2500" dirty="0">
              <a:solidFill>
                <a:srgbClr val="013690"/>
              </a:solidFill>
              <a:latin typeface="思源宋体 2 Bold" panose="02020700000000000000" charset="-122"/>
              <a:ea typeface="思源宋体 2 Bold" panose="02020700000000000000" charset="-122"/>
              <a:cs typeface="思源黑体 1"/>
              <a:sym typeface="思源黑体 1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94C0C72-734D-9BB8-883B-975C56AA5040}"/>
              </a:ext>
            </a:extLst>
          </p:cNvPr>
          <p:cNvSpPr txBox="1"/>
          <p:nvPr/>
        </p:nvSpPr>
        <p:spPr>
          <a:xfrm>
            <a:off x="5964722" y="5566308"/>
            <a:ext cx="8905809" cy="1644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000"/>
              </a:lnSpc>
            </a:pPr>
            <a:r>
              <a:rPr lang="en-US" altLang="zh-CN" sz="3200" spc="349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字由点字倔强黑"/>
                <a:sym typeface="字由点字倔强黑"/>
              </a:rPr>
              <a:t>——</a:t>
            </a:r>
            <a:r>
              <a:rPr lang="zh-CN" altLang="en-US" sz="3200" spc="349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字由点字倔强黑"/>
                <a:sym typeface="字由点字倔强黑"/>
              </a:rPr>
              <a:t>大数据概论答辩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svg="http://schemas.microsoft.com/office/drawing/2016/SVG/main" xmlns:p14="http://schemas.microsoft.com/office/powerpoint/2010/main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0D607-8D08-9544-11F2-B328C6A87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4">
            <a:extLst>
              <a:ext uri="{FF2B5EF4-FFF2-40B4-BE49-F238E27FC236}">
                <a16:creationId xmlns:a16="http://schemas.microsoft.com/office/drawing/2014/main" id="{0D63A17C-C43F-D49B-8832-306194AF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96" y="1004950"/>
            <a:ext cx="5529175" cy="9081180"/>
          </a:xfrm>
          <a:prstGeom prst="rect">
            <a:avLst/>
          </a:prstGeom>
        </p:spPr>
      </p:pic>
      <p:sp>
        <p:nvSpPr>
          <p:cNvPr id="452" name="Freeform 5">
            <a:extLst>
              <a:ext uri="{FF2B5EF4-FFF2-40B4-BE49-F238E27FC236}">
                <a16:creationId xmlns:a16="http://schemas.microsoft.com/office/drawing/2014/main" id="{97A929F3-5006-5DE6-17C4-E3D8CF81FBE8}"/>
              </a:ext>
            </a:extLst>
          </p:cNvPr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67" name="TextBox 4">
            <a:extLst>
              <a:ext uri="{FF2B5EF4-FFF2-40B4-BE49-F238E27FC236}">
                <a16:creationId xmlns:a16="http://schemas.microsoft.com/office/drawing/2014/main" id="{45C50A78-4261-281F-230C-417EF8CB5F16}"/>
              </a:ext>
            </a:extLst>
          </p:cNvPr>
          <p:cNvSpPr txBox="1"/>
          <p:nvPr/>
        </p:nvSpPr>
        <p:spPr>
          <a:xfrm>
            <a:off x="1061720" y="1103630"/>
            <a:ext cx="9911080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二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数据存储与处理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AF3C6DF6-08C7-6E07-ED6E-CA3C9F8AE0E5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60812EFF-7B6B-322A-56AE-AAB192F7C3C9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F02EEB51-3FC3-BE7B-3048-899A718D3AE8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250E613A-B19F-B45D-AF26-0AE337D24064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3B1B7AA7-79F6-9C2C-BAA7-EE203D80289C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302C114C-7C00-9A16-812D-9C7C1C49ADC2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13CCD449-2F91-BD35-1A72-3707D3DE1EB4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0047C6A6-D493-C05D-EC4F-8462CED3A58B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TWO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BA22CF47-F4D8-7EB6-1F29-2CC963F108B5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altLang="zh-CN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Up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总数据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14D863-56F0-AA98-7C03-35E708FA6BAA}"/>
              </a:ext>
            </a:extLst>
          </p:cNvPr>
          <p:cNvSpPr/>
          <p:nvPr/>
        </p:nvSpPr>
        <p:spPr>
          <a:xfrm>
            <a:off x="12700" y="2900048"/>
            <a:ext cx="81049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数据采集与存储流程</a:t>
            </a:r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zh-CN" altLang="en-US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390A2F-D7FE-231C-A5A5-76FE1797A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450" y="4430767"/>
            <a:ext cx="82657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20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94A6A-6A42-5743-5688-B6208DEE9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Freeform 4">
            <a:extLst>
              <a:ext uri="{FF2B5EF4-FFF2-40B4-BE49-F238E27FC236}">
                <a16:creationId xmlns:a16="http://schemas.microsoft.com/office/drawing/2014/main" id="{D4D7621E-3E70-E5AF-90B9-E56C69C4E4E5}"/>
              </a:ext>
            </a:extLst>
          </p:cNvPr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52" name="Freeform 5">
            <a:extLst>
              <a:ext uri="{FF2B5EF4-FFF2-40B4-BE49-F238E27FC236}">
                <a16:creationId xmlns:a16="http://schemas.microsoft.com/office/drawing/2014/main" id="{CFD7DEE8-DF4F-D610-8FEC-1E7F0FA3C4A6}"/>
              </a:ext>
            </a:extLst>
          </p:cNvPr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67" name="TextBox 4">
            <a:extLst>
              <a:ext uri="{FF2B5EF4-FFF2-40B4-BE49-F238E27FC236}">
                <a16:creationId xmlns:a16="http://schemas.microsoft.com/office/drawing/2014/main" id="{122C827E-F0B4-6607-EC73-0C4C805FEF78}"/>
              </a:ext>
            </a:extLst>
          </p:cNvPr>
          <p:cNvSpPr txBox="1"/>
          <p:nvPr/>
        </p:nvSpPr>
        <p:spPr>
          <a:xfrm>
            <a:off x="1061719" y="1103630"/>
            <a:ext cx="13080507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三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数据分析     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Up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主聚类分析 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B8DE3F73-1702-D1D3-AB8E-FDAA8E0D06F0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82A3B82D-5DB5-0121-E95F-73DC689485D5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D1DA7239-5B6F-9C46-0C8D-9459C7737ACE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D6458BC4-50BF-F906-283C-E8ED19DA7FE0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660CB403-8BAC-46B8-CEA2-00022F0D465D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61AC5D46-B6F9-061B-9630-0453BAB86A6F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8266CD9A-8502-0873-AB74-6AE226493716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0ED28064-F1E5-783C-161F-EBE623213EC0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THREE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7CA23957-0966-004E-8DB5-E01D3FE2EFFE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或许是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一条谋生道路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7" name="TextBox 39">
            <a:extLst>
              <a:ext uri="{FF2B5EF4-FFF2-40B4-BE49-F238E27FC236}">
                <a16:creationId xmlns:a16="http://schemas.microsoft.com/office/drawing/2014/main" id="{5865E312-B537-A121-6E67-5ADC13D35298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67372E88-5F73-5DAF-F7CE-7D3D4B9FCD35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F0884BA0-E790-676B-4FC3-6B27DD1B6295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F286677C-9D8F-5AF3-DDA3-72891A412BEF}"/>
              </a:ext>
            </a:extLst>
          </p:cNvPr>
          <p:cNvSpPr/>
          <p:nvPr/>
        </p:nvSpPr>
        <p:spPr>
          <a:xfrm flipV="1">
            <a:off x="6095847" y="2223577"/>
            <a:ext cx="1316772" cy="9867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ED2EB7B4-9447-425F-12F9-E446F1A24E16}"/>
              </a:ext>
            </a:extLst>
          </p:cNvPr>
          <p:cNvGrpSpPr/>
          <p:nvPr/>
        </p:nvGrpSpPr>
        <p:grpSpPr>
          <a:xfrm>
            <a:off x="1157091" y="3638114"/>
            <a:ext cx="5819659" cy="4861354"/>
            <a:chOff x="0" y="0"/>
            <a:chExt cx="1438049" cy="1201250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F15B9AD5-E7F5-5C3A-F7D5-250F571007EB}"/>
                </a:ext>
              </a:extLst>
            </p:cNvPr>
            <p:cNvSpPr/>
            <p:nvPr/>
          </p:nvSpPr>
          <p:spPr>
            <a:xfrm>
              <a:off x="0" y="0"/>
              <a:ext cx="1438049" cy="1201250"/>
            </a:xfrm>
            <a:custGeom>
              <a:avLst/>
              <a:gdLst/>
              <a:ahLst/>
              <a:cxnLst/>
              <a:rect l="l" t="t" r="r" b="b"/>
              <a:pathLst>
                <a:path w="1438049" h="1201250">
                  <a:moveTo>
                    <a:pt x="0" y="0"/>
                  </a:moveTo>
                  <a:lnTo>
                    <a:pt x="1234849" y="0"/>
                  </a:lnTo>
                  <a:lnTo>
                    <a:pt x="1438049" y="600625"/>
                  </a:lnTo>
                  <a:lnTo>
                    <a:pt x="1234849" y="1201250"/>
                  </a:lnTo>
                  <a:lnTo>
                    <a:pt x="0" y="1201250"/>
                  </a:lnTo>
                  <a:lnTo>
                    <a:pt x="203200" y="600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200F0E9B-0499-447D-939A-BECB55D1FB8F}"/>
                </a:ext>
              </a:extLst>
            </p:cNvPr>
            <p:cNvSpPr txBox="1"/>
            <p:nvPr/>
          </p:nvSpPr>
          <p:spPr>
            <a:xfrm>
              <a:off x="177800" y="-57150"/>
              <a:ext cx="1184049" cy="1258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 dirty="0"/>
            </a:p>
          </p:txBody>
        </p:sp>
      </p:grpSp>
      <p:sp>
        <p:nvSpPr>
          <p:cNvPr id="32" name="TextBox 19">
            <a:extLst>
              <a:ext uri="{FF2B5EF4-FFF2-40B4-BE49-F238E27FC236}">
                <a16:creationId xmlns:a16="http://schemas.microsoft.com/office/drawing/2014/main" id="{DBFE6553-8A84-8BE0-ADD8-0D970B7C913F}"/>
              </a:ext>
            </a:extLst>
          </p:cNvPr>
          <p:cNvSpPr txBox="1"/>
          <p:nvPr/>
        </p:nvSpPr>
        <p:spPr>
          <a:xfrm>
            <a:off x="2329887" y="5143500"/>
            <a:ext cx="4262743" cy="1500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zh-CN" sz="3200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利用</a:t>
            </a:r>
            <a:r>
              <a:rPr lang="en-US" sz="3200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K-Means</a:t>
            </a:r>
            <a:r>
              <a:rPr lang="zh-CN" sz="3200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聚类划分</a:t>
            </a:r>
            <a:r>
              <a:rPr lang="en-US" sz="3200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UP</a:t>
            </a:r>
            <a:r>
              <a:rPr lang="zh-CN" sz="3200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主群体，评估</a:t>
            </a:r>
            <a:r>
              <a:rPr lang="en-US" altLang="zh-CN" sz="3200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Up</a:t>
            </a:r>
            <a:r>
              <a:rPr lang="zh-CN" altLang="en-US" sz="3200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主体量，从而从中获取商业价值</a:t>
            </a:r>
            <a:r>
              <a:rPr lang="zh-CN" sz="3200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。</a:t>
            </a:r>
            <a:endParaRPr dirty="0"/>
          </a:p>
        </p:txBody>
      </p:sp>
      <p:sp>
        <p:nvSpPr>
          <p:cNvPr id="33" name="Freeform 21">
            <a:extLst>
              <a:ext uri="{FF2B5EF4-FFF2-40B4-BE49-F238E27FC236}">
                <a16:creationId xmlns:a16="http://schemas.microsoft.com/office/drawing/2014/main" id="{82E44CB0-7F35-FB4E-DF4A-8D1E76CA8E7F}"/>
              </a:ext>
            </a:extLst>
          </p:cNvPr>
          <p:cNvSpPr/>
          <p:nvPr/>
        </p:nvSpPr>
        <p:spPr>
          <a:xfrm>
            <a:off x="2329888" y="4132665"/>
            <a:ext cx="2052215" cy="552475"/>
          </a:xfrm>
          <a:custGeom>
            <a:avLst/>
            <a:gdLst/>
            <a:ahLst/>
            <a:cxnLst/>
            <a:rect l="l" t="t" r="r" b="b"/>
            <a:pathLst>
              <a:path w="1319491" h="355219">
                <a:moveTo>
                  <a:pt x="0" y="0"/>
                </a:moveTo>
                <a:lnTo>
                  <a:pt x="1319491" y="0"/>
                </a:lnTo>
                <a:lnTo>
                  <a:pt x="1319491" y="355219"/>
                </a:lnTo>
                <a:lnTo>
                  <a:pt x="0" y="355219"/>
                </a:lnTo>
                <a:close/>
              </a:path>
            </a:pathLst>
          </a:custGeom>
          <a:noFill/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ED0E418A-BE85-FBF1-8ED4-4D0E3FD43660}"/>
              </a:ext>
            </a:extLst>
          </p:cNvPr>
          <p:cNvSpPr txBox="1"/>
          <p:nvPr/>
        </p:nvSpPr>
        <p:spPr>
          <a:xfrm>
            <a:off x="2514956" y="4101436"/>
            <a:ext cx="240464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sz="2800" b="1">
                <a:solidFill>
                  <a:srgbClr val="013690">
                    <a:alpha val="100000"/>
                  </a:srgb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📊</a:t>
            </a:r>
            <a:r>
              <a:rPr lang="en-US" sz="2800" b="1">
                <a:solidFill>
                  <a:srgbClr val="013690">
                    <a:alpha val="100000"/>
                  </a:srgb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 </a:t>
            </a:r>
            <a:r>
              <a:rPr lang="zh-CN" sz="2800" b="1">
                <a:solidFill>
                  <a:srgbClr val="013690">
                    <a:alpha val="100000"/>
                  </a:srgb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研究目标</a:t>
            </a:r>
            <a:endParaRPr/>
          </a:p>
        </p:txBody>
      </p:sp>
      <p:grpSp>
        <p:nvGrpSpPr>
          <p:cNvPr id="35" name="Group 24">
            <a:extLst>
              <a:ext uri="{FF2B5EF4-FFF2-40B4-BE49-F238E27FC236}">
                <a16:creationId xmlns:a16="http://schemas.microsoft.com/office/drawing/2014/main" id="{8760C36C-934A-E01E-6ABD-3E368C19897D}"/>
              </a:ext>
            </a:extLst>
          </p:cNvPr>
          <p:cNvGrpSpPr/>
          <p:nvPr/>
        </p:nvGrpSpPr>
        <p:grpSpPr>
          <a:xfrm>
            <a:off x="6234170" y="3588216"/>
            <a:ext cx="5819659" cy="4861354"/>
            <a:chOff x="0" y="0"/>
            <a:chExt cx="1438049" cy="1201250"/>
          </a:xfrm>
        </p:grpSpPr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F317BE7D-913C-BC4C-03F1-A167894F82CD}"/>
                </a:ext>
              </a:extLst>
            </p:cNvPr>
            <p:cNvSpPr/>
            <p:nvPr/>
          </p:nvSpPr>
          <p:spPr>
            <a:xfrm>
              <a:off x="0" y="0"/>
              <a:ext cx="1438049" cy="1201250"/>
            </a:xfrm>
            <a:custGeom>
              <a:avLst/>
              <a:gdLst/>
              <a:ahLst/>
              <a:cxnLst/>
              <a:rect l="l" t="t" r="r" b="b"/>
              <a:pathLst>
                <a:path w="1438049" h="1201250">
                  <a:moveTo>
                    <a:pt x="0" y="0"/>
                  </a:moveTo>
                  <a:lnTo>
                    <a:pt x="1234849" y="0"/>
                  </a:lnTo>
                  <a:lnTo>
                    <a:pt x="1438049" y="600625"/>
                  </a:lnTo>
                  <a:lnTo>
                    <a:pt x="1234849" y="1201250"/>
                  </a:lnTo>
                  <a:lnTo>
                    <a:pt x="0" y="1201250"/>
                  </a:lnTo>
                  <a:lnTo>
                    <a:pt x="203200" y="600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36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E4A06F36-B489-EB63-F61A-01B84841D5CA}"/>
                </a:ext>
              </a:extLst>
            </p:cNvPr>
            <p:cNvSpPr txBox="1"/>
            <p:nvPr/>
          </p:nvSpPr>
          <p:spPr>
            <a:xfrm>
              <a:off x="177800" y="-57150"/>
              <a:ext cx="1184049" cy="1258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 dirty="0"/>
            </a:p>
          </p:txBody>
        </p:sp>
      </p:grpSp>
      <p:sp>
        <p:nvSpPr>
          <p:cNvPr id="38" name="TextBox 27">
            <a:extLst>
              <a:ext uri="{FF2B5EF4-FFF2-40B4-BE49-F238E27FC236}">
                <a16:creationId xmlns:a16="http://schemas.microsoft.com/office/drawing/2014/main" id="{A48059D3-2A0C-C91D-9D67-6A7F686E8D2C}"/>
              </a:ext>
            </a:extLst>
          </p:cNvPr>
          <p:cNvSpPr txBox="1"/>
          <p:nvPr/>
        </p:nvSpPr>
        <p:spPr>
          <a:xfrm>
            <a:off x="7090487" y="5090805"/>
            <a:ext cx="4518192" cy="260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思源宋体 2"/>
                <a:ea typeface="思源宋体 2"/>
                <a:cs typeface="思源黑体 2"/>
                <a:sym typeface="思源黑体 2"/>
              </a:rPr>
              <a:t>大</a:t>
            </a:r>
            <a:r>
              <a:rPr lang="en-US" altLang="zh-CN" sz="2800" dirty="0">
                <a:solidFill>
                  <a:srgbClr val="FF0000"/>
                </a:solidFill>
                <a:latin typeface="思源宋体 2"/>
                <a:ea typeface="思源宋体 2"/>
                <a:cs typeface="思源黑体 2"/>
                <a:sym typeface="思源黑体 2"/>
              </a:rPr>
              <a:t>V</a:t>
            </a:r>
            <a:r>
              <a:rPr lang="zh-CN" sz="2800" dirty="0">
                <a:solidFill>
                  <a:srgbClr val="FFFFFF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：高粉</a:t>
            </a:r>
            <a:r>
              <a:rPr lang="zh-CN" altLang="en-US" sz="2800" dirty="0">
                <a:solidFill>
                  <a:srgbClr val="FFFFFF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高互动</a:t>
            </a:r>
            <a:r>
              <a:rPr lang="zh-CN" sz="2800" dirty="0">
                <a:solidFill>
                  <a:srgbClr val="FFFFFF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，市场号召力强。</a:t>
            </a:r>
            <a:endParaRPr sz="2800" dirty="0"/>
          </a:p>
          <a:p>
            <a:pPr algn="just">
              <a:lnSpc>
                <a:spcPts val="2855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思源宋体 2"/>
                <a:ea typeface="思源宋体 2"/>
                <a:cs typeface="思源黑体 2"/>
                <a:sym typeface="思源黑体 2"/>
              </a:rPr>
              <a:t>潜力</a:t>
            </a:r>
            <a:r>
              <a:rPr lang="en-US" altLang="zh-CN" sz="2800" dirty="0">
                <a:solidFill>
                  <a:srgbClr val="FF0000"/>
                </a:solidFill>
                <a:latin typeface="思源宋体 2"/>
                <a:ea typeface="思源宋体 2"/>
                <a:cs typeface="思源黑体 2"/>
                <a:sym typeface="思源黑体 2"/>
              </a:rPr>
              <a:t>Up</a:t>
            </a:r>
            <a:r>
              <a:rPr lang="zh-CN" altLang="en-US" sz="2800" dirty="0">
                <a:solidFill>
                  <a:srgbClr val="FF0000"/>
                </a:solidFill>
                <a:latin typeface="思源宋体 2"/>
                <a:ea typeface="思源宋体 2"/>
                <a:cs typeface="思源黑体 2"/>
                <a:sym typeface="思源黑体 2"/>
              </a:rPr>
              <a:t>主</a:t>
            </a:r>
            <a:r>
              <a:rPr lang="zh-CN" sz="2800" dirty="0">
                <a:solidFill>
                  <a:srgbClr val="FFFFFF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：稳定增长，品牌合作优选。</a:t>
            </a: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
</a:t>
            </a:r>
            <a:r>
              <a:rPr lang="zh-CN" altLang="en-US" sz="2800" dirty="0">
                <a:solidFill>
                  <a:srgbClr val="FF0000"/>
                </a:solidFill>
                <a:latin typeface="思源宋体 2"/>
                <a:ea typeface="思源宋体 2"/>
                <a:cs typeface="思源黑体 2"/>
                <a:sym typeface="思源黑体 2"/>
              </a:rPr>
              <a:t>普通</a:t>
            </a:r>
            <a:r>
              <a:rPr lang="en-US" altLang="zh-CN" sz="2800" dirty="0">
                <a:solidFill>
                  <a:srgbClr val="FF0000"/>
                </a:solidFill>
                <a:latin typeface="思源宋体 2"/>
                <a:ea typeface="思源宋体 2"/>
                <a:cs typeface="思源黑体 2"/>
                <a:sym typeface="思源黑体 2"/>
              </a:rPr>
              <a:t>Up</a:t>
            </a:r>
            <a:r>
              <a:rPr lang="zh-CN" altLang="en-US" sz="2800" dirty="0">
                <a:solidFill>
                  <a:srgbClr val="FF0000"/>
                </a:solidFill>
                <a:latin typeface="思源宋体 2"/>
                <a:ea typeface="思源宋体 2"/>
                <a:cs typeface="思源黑体 2"/>
                <a:sym typeface="思源黑体 2"/>
              </a:rPr>
              <a:t>主</a:t>
            </a:r>
            <a:r>
              <a:rPr lang="zh-CN" sz="2800" dirty="0">
                <a:solidFill>
                  <a:srgbClr val="FFFFFF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：</a:t>
            </a:r>
            <a:r>
              <a:rPr lang="zh-CN" altLang="en-US" sz="2800" dirty="0">
                <a:solidFill>
                  <a:srgbClr val="FFFFFF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低粉</a:t>
            </a:r>
            <a:r>
              <a:rPr lang="zh-CN" sz="2800" dirty="0">
                <a:solidFill>
                  <a:srgbClr val="FFFFFF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数据偏低</a:t>
            </a:r>
            <a:r>
              <a:rPr lang="zh-CN" altLang="en-US" sz="2800" dirty="0">
                <a:solidFill>
                  <a:srgbClr val="FFFFFF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， 或低质</a:t>
            </a:r>
            <a:r>
              <a:rPr lang="zh-CN" sz="2800" dirty="0">
                <a:solidFill>
                  <a:srgbClr val="FFFFFF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。</a:t>
            </a: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
</a:t>
            </a:r>
            <a:endParaRPr sz="2800" dirty="0"/>
          </a:p>
        </p:txBody>
      </p:sp>
      <p:sp>
        <p:nvSpPr>
          <p:cNvPr id="39" name="Freeform 29">
            <a:extLst>
              <a:ext uri="{FF2B5EF4-FFF2-40B4-BE49-F238E27FC236}">
                <a16:creationId xmlns:a16="http://schemas.microsoft.com/office/drawing/2014/main" id="{522CAA29-8525-59A4-64AB-2985A785BEC3}"/>
              </a:ext>
            </a:extLst>
          </p:cNvPr>
          <p:cNvSpPr/>
          <p:nvPr/>
        </p:nvSpPr>
        <p:spPr>
          <a:xfrm>
            <a:off x="7406967" y="4132665"/>
            <a:ext cx="2052215" cy="552475"/>
          </a:xfrm>
          <a:custGeom>
            <a:avLst/>
            <a:gdLst/>
            <a:ahLst/>
            <a:cxnLst/>
            <a:rect l="l" t="t" r="r" b="b"/>
            <a:pathLst>
              <a:path w="1319491" h="355219">
                <a:moveTo>
                  <a:pt x="0" y="0"/>
                </a:moveTo>
                <a:lnTo>
                  <a:pt x="1319491" y="0"/>
                </a:lnTo>
                <a:lnTo>
                  <a:pt x="1319491" y="355219"/>
                </a:lnTo>
                <a:lnTo>
                  <a:pt x="0" y="355219"/>
                </a:lnTo>
                <a:close/>
              </a:path>
            </a:pathLst>
          </a:custGeom>
          <a:noFill/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12674D88-A217-8B82-DBE8-2945C8BF2DD2}"/>
              </a:ext>
            </a:extLst>
          </p:cNvPr>
          <p:cNvSpPr txBox="1"/>
          <p:nvPr/>
        </p:nvSpPr>
        <p:spPr>
          <a:xfrm>
            <a:off x="7592035" y="4132665"/>
            <a:ext cx="3574131" cy="51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sz="2800" b="1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🧠</a:t>
            </a:r>
            <a:r>
              <a:rPr lang="en-US" sz="2800" b="1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 </a:t>
            </a:r>
            <a:r>
              <a:rPr lang="zh-CN" sz="2800" b="1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聚类结果（</a:t>
            </a:r>
            <a:r>
              <a:rPr lang="en-US" sz="2800" b="1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3</a:t>
            </a:r>
            <a:r>
              <a:rPr lang="zh-CN" sz="2800" b="1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类）</a:t>
            </a:r>
            <a:endParaRPr dirty="0"/>
          </a:p>
        </p:txBody>
      </p:sp>
      <p:grpSp>
        <p:nvGrpSpPr>
          <p:cNvPr id="41" name="Group 32">
            <a:extLst>
              <a:ext uri="{FF2B5EF4-FFF2-40B4-BE49-F238E27FC236}">
                <a16:creationId xmlns:a16="http://schemas.microsoft.com/office/drawing/2014/main" id="{610399A3-8749-F296-DEB2-07F7E785A8E5}"/>
              </a:ext>
            </a:extLst>
          </p:cNvPr>
          <p:cNvGrpSpPr/>
          <p:nvPr/>
        </p:nvGrpSpPr>
        <p:grpSpPr>
          <a:xfrm>
            <a:off x="11311249" y="3638114"/>
            <a:ext cx="5819659" cy="4861354"/>
            <a:chOff x="0" y="0"/>
            <a:chExt cx="1438049" cy="1201250"/>
          </a:xfrm>
        </p:grpSpPr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0902439B-A81E-FFA2-51DA-E242AA7C4F28}"/>
                </a:ext>
              </a:extLst>
            </p:cNvPr>
            <p:cNvSpPr/>
            <p:nvPr/>
          </p:nvSpPr>
          <p:spPr>
            <a:xfrm>
              <a:off x="0" y="0"/>
              <a:ext cx="1438049" cy="1201250"/>
            </a:xfrm>
            <a:custGeom>
              <a:avLst/>
              <a:gdLst/>
              <a:ahLst/>
              <a:cxnLst/>
              <a:rect l="l" t="t" r="r" b="b"/>
              <a:pathLst>
                <a:path w="1438049" h="1201250">
                  <a:moveTo>
                    <a:pt x="0" y="0"/>
                  </a:moveTo>
                  <a:lnTo>
                    <a:pt x="1234849" y="0"/>
                  </a:lnTo>
                  <a:lnTo>
                    <a:pt x="1438049" y="600625"/>
                  </a:lnTo>
                  <a:lnTo>
                    <a:pt x="1234849" y="1201250"/>
                  </a:lnTo>
                  <a:lnTo>
                    <a:pt x="0" y="1201250"/>
                  </a:lnTo>
                  <a:lnTo>
                    <a:pt x="203200" y="600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" name="TextBox 34">
              <a:extLst>
                <a:ext uri="{FF2B5EF4-FFF2-40B4-BE49-F238E27FC236}">
                  <a16:creationId xmlns:a16="http://schemas.microsoft.com/office/drawing/2014/main" id="{9F6F125B-2BC8-A4F2-98F5-D9F9CA8A4B5D}"/>
                </a:ext>
              </a:extLst>
            </p:cNvPr>
            <p:cNvSpPr txBox="1"/>
            <p:nvPr/>
          </p:nvSpPr>
          <p:spPr>
            <a:xfrm>
              <a:off x="177800" y="-57150"/>
              <a:ext cx="1184049" cy="1258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 dirty="0"/>
            </a:p>
          </p:txBody>
        </p:sp>
      </p:grpSp>
      <p:sp>
        <p:nvSpPr>
          <p:cNvPr id="44" name="TextBox 35">
            <a:extLst>
              <a:ext uri="{FF2B5EF4-FFF2-40B4-BE49-F238E27FC236}">
                <a16:creationId xmlns:a16="http://schemas.microsoft.com/office/drawing/2014/main" id="{C54D974F-FEF5-3ED3-61D1-6DD73F481DD4}"/>
              </a:ext>
            </a:extLst>
          </p:cNvPr>
          <p:cNvSpPr txBox="1"/>
          <p:nvPr/>
        </p:nvSpPr>
        <p:spPr>
          <a:xfrm>
            <a:off x="12164193" y="5090805"/>
            <a:ext cx="4561760" cy="112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 defTabSz="914400">
              <a:lnSpc>
                <a:spcPts val="2855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200" b="0" i="0" u="none" strike="noStrike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粉丝量对数</a:t>
            </a:r>
            <a:r>
              <a:rPr lang="en-US" altLang="zh-CN" sz="3200" b="0" i="0" u="none" strike="noStrike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, </a:t>
            </a:r>
            <a:r>
              <a:rPr lang="zh-CN" altLang="en-US" sz="3200" b="0" i="0" u="none" strike="noStrike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播放量对数</a:t>
            </a:r>
            <a:r>
              <a:rPr lang="en-US" altLang="zh-CN" sz="3200" b="0" i="0" u="none" strike="noStrike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, </a:t>
            </a:r>
            <a:r>
              <a:rPr lang="zh-CN" altLang="en-US" sz="3200" b="0" i="0" u="none" strike="noStrike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点赞率</a:t>
            </a:r>
            <a:r>
              <a:rPr lang="en-US" altLang="zh-CN" sz="3200" b="0" i="0" u="none" strike="noStrike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, 	</a:t>
            </a:r>
            <a:r>
              <a:rPr lang="zh-CN" altLang="en-US" sz="3200" b="0" i="0" u="none" strike="noStrike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互动率</a:t>
            </a:r>
            <a:r>
              <a:rPr lang="en-US" altLang="zh-CN" sz="3200" b="0" i="0" u="none" strike="noStrike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,</a:t>
            </a:r>
          </a:p>
          <a:p>
            <a:pPr marL="0" lvl="0" indent="0" algn="just" defTabSz="914400">
              <a:lnSpc>
                <a:spcPts val="2855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200" b="0" i="0" u="none" strike="noStrike" dirty="0">
                <a:solidFill>
                  <a:srgbClr val="1E1E1E">
                    <a:alpha val="100000"/>
                  </a:srgbClr>
                </a:solidFill>
                <a:latin typeface="思源宋体 2"/>
                <a:ea typeface="思源宋体 2"/>
                <a:cs typeface="思源黑体 2"/>
                <a:sym typeface="思源黑体 2"/>
              </a:rPr>
              <a:t>视频时长和互动率的结合</a:t>
            </a:r>
            <a:endParaRPr sz="1800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5" name="Freeform 37">
            <a:extLst>
              <a:ext uri="{FF2B5EF4-FFF2-40B4-BE49-F238E27FC236}">
                <a16:creationId xmlns:a16="http://schemas.microsoft.com/office/drawing/2014/main" id="{7CBE2070-D864-B956-E05C-6A664711D944}"/>
              </a:ext>
            </a:extLst>
          </p:cNvPr>
          <p:cNvSpPr/>
          <p:nvPr/>
        </p:nvSpPr>
        <p:spPr>
          <a:xfrm>
            <a:off x="12499605" y="4132665"/>
            <a:ext cx="2052215" cy="552475"/>
          </a:xfrm>
          <a:custGeom>
            <a:avLst/>
            <a:gdLst/>
            <a:ahLst/>
            <a:cxnLst/>
            <a:rect l="l" t="t" r="r" b="b"/>
            <a:pathLst>
              <a:path w="1319491" h="355219">
                <a:moveTo>
                  <a:pt x="0" y="0"/>
                </a:moveTo>
                <a:lnTo>
                  <a:pt x="1319491" y="0"/>
                </a:lnTo>
                <a:lnTo>
                  <a:pt x="1319491" y="355219"/>
                </a:lnTo>
                <a:lnTo>
                  <a:pt x="0" y="355219"/>
                </a:lnTo>
                <a:close/>
              </a:path>
            </a:pathLst>
          </a:custGeom>
          <a:noFill/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6" name="TextBox 39">
            <a:extLst>
              <a:ext uri="{FF2B5EF4-FFF2-40B4-BE49-F238E27FC236}">
                <a16:creationId xmlns:a16="http://schemas.microsoft.com/office/drawing/2014/main" id="{0160DCBB-0A93-3BAA-17F6-3A4D72EBB572}"/>
              </a:ext>
            </a:extLst>
          </p:cNvPr>
          <p:cNvSpPr txBox="1"/>
          <p:nvPr/>
        </p:nvSpPr>
        <p:spPr>
          <a:xfrm>
            <a:off x="12414909" y="3825211"/>
            <a:ext cx="3511550" cy="515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sz="2800" b="1" dirty="0">
                <a:solidFill>
                  <a:srgbClr val="013690">
                    <a:alpha val="100000"/>
                  </a:srgb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🧩</a:t>
            </a:r>
            <a:r>
              <a:rPr lang="en-US" sz="2800" b="1" dirty="0">
                <a:solidFill>
                  <a:srgbClr val="013690">
                    <a:alpha val="100000"/>
                  </a:srgb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 </a:t>
            </a:r>
            <a:r>
              <a:rPr lang="zh-CN" altLang="en-US" sz="2800" b="1" dirty="0">
                <a:solidFill>
                  <a:srgbClr val="013690">
                    <a:alpha val="100000"/>
                  </a:srgb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选取</a:t>
            </a:r>
            <a:r>
              <a:rPr lang="zh-CN" sz="2800" b="1" dirty="0">
                <a:solidFill>
                  <a:srgbClr val="013690">
                    <a:alpha val="100000"/>
                  </a:srgbClr>
                </a:solidFill>
                <a:latin typeface="思源宋体-超粗体"/>
                <a:ea typeface="思源宋体-超粗体"/>
                <a:cs typeface="思源黑体 2 Bold"/>
                <a:sym typeface="思源黑体 2 Bold"/>
              </a:rPr>
              <a:t>特征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70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76C5D-D7E8-F3C7-4893-E3EC019C8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>
            <a:extLst>
              <a:ext uri="{FF2B5EF4-FFF2-40B4-BE49-F238E27FC236}">
                <a16:creationId xmlns:a16="http://schemas.microsoft.com/office/drawing/2014/main" id="{A30AEB3C-1160-D31B-D8EB-0A3D84013E16}"/>
              </a:ext>
            </a:extLst>
          </p:cNvPr>
          <p:cNvSpPr txBox="1"/>
          <p:nvPr/>
        </p:nvSpPr>
        <p:spPr>
          <a:xfrm>
            <a:off x="1061719" y="1103630"/>
            <a:ext cx="13080507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三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数据分析     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Up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主聚类分析 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D6C93874-B506-28BE-4466-E2D757AEE843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0E88B182-2551-1F01-A441-5561DFFF759D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4E5C5114-6A4D-68CA-45C6-64181BB33780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69450B38-9DAA-870C-28F1-0DA9E2FA307C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8802FC73-7E90-3E79-C20B-80093215A0C3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E5084459-3D78-230C-4596-8656DB0898DC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D1AF407A-8FDC-90BF-C518-011A527A8852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F21F7115-C93C-6F2A-0755-405816FCD174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THREE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5FC0D8B9-9C01-1566-B819-9B7C09F66E1C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或许是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一条谋生道路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7" name="TextBox 39">
            <a:extLst>
              <a:ext uri="{FF2B5EF4-FFF2-40B4-BE49-F238E27FC236}">
                <a16:creationId xmlns:a16="http://schemas.microsoft.com/office/drawing/2014/main" id="{17A347C4-9C24-D02B-48A7-B3727F18AD35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E33AA8AE-7145-26CA-67BB-BEB727593D18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CB14305E-779A-46C0-C591-4A0DD1C30968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44726208-4FAF-CF70-BFE9-D5A4EE3B6D4A}"/>
              </a:ext>
            </a:extLst>
          </p:cNvPr>
          <p:cNvSpPr/>
          <p:nvPr/>
        </p:nvSpPr>
        <p:spPr>
          <a:xfrm flipV="1">
            <a:off x="6095847" y="2223577"/>
            <a:ext cx="1316772" cy="9867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8BD5DB3D-D06E-0CFE-A16F-1145719ED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35" y="4661602"/>
            <a:ext cx="7835287" cy="58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26CCDBD6-4077-2876-667E-B24D155A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62" y="4257403"/>
            <a:ext cx="116416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82C175DA-D103-66A6-5F68-B0670CB1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22" y="4776656"/>
            <a:ext cx="7648575" cy="57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F8BBE45-4B2F-6796-EB79-DA0832043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9920" y="4328612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8" name="Group 35">
            <a:extLst>
              <a:ext uri="{FF2B5EF4-FFF2-40B4-BE49-F238E27FC236}">
                <a16:creationId xmlns:a16="http://schemas.microsoft.com/office/drawing/2014/main" id="{7B800468-6FF7-22A5-8C3F-76319835C6B6}"/>
              </a:ext>
            </a:extLst>
          </p:cNvPr>
          <p:cNvGrpSpPr/>
          <p:nvPr/>
        </p:nvGrpSpPr>
        <p:grpSpPr>
          <a:xfrm>
            <a:off x="694273" y="2817791"/>
            <a:ext cx="17181962" cy="2325705"/>
            <a:chOff x="0" y="0"/>
            <a:chExt cx="1289998" cy="704027"/>
          </a:xfrm>
          <a:solidFill>
            <a:srgbClr val="789AD2"/>
          </a:solidFill>
        </p:grpSpPr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B8074166-3765-7B43-CA5A-318F09AB6B1C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11" name="TextBox 37">
              <a:extLst>
                <a:ext uri="{FF2B5EF4-FFF2-40B4-BE49-F238E27FC236}">
                  <a16:creationId xmlns:a16="http://schemas.microsoft.com/office/drawing/2014/main" id="{44685369-2107-D4EE-9277-F5002C2B50D2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12" name="TextBox 44">
            <a:extLst>
              <a:ext uri="{FF2B5EF4-FFF2-40B4-BE49-F238E27FC236}">
                <a16:creationId xmlns:a16="http://schemas.microsoft.com/office/drawing/2014/main" id="{C69F14AC-0F5E-8BBC-94BA-58CA00D2D225}"/>
              </a:ext>
            </a:extLst>
          </p:cNvPr>
          <p:cNvSpPr txBox="1"/>
          <p:nvPr/>
        </p:nvSpPr>
        <p:spPr>
          <a:xfrm>
            <a:off x="687922" y="2863056"/>
            <a:ext cx="17181963" cy="2616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K-Means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聚类的聚类数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K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值的选取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:  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根据</a:t>
            </a:r>
            <a:r>
              <a:rPr lang="zh-CN" altLang="en-US" sz="3600" spc="119" dirty="0">
                <a:solidFill>
                  <a:schemeClr val="tx1">
                    <a:lumMod val="95000"/>
                    <a:lumOff val="5000"/>
                    <a:alpha val="94902"/>
                  </a:scheme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肘部法则</a:t>
            </a:r>
            <a:r>
              <a:rPr lang="en-US" altLang="zh-CN" sz="3600" spc="119" dirty="0">
                <a:solidFill>
                  <a:schemeClr val="tx1">
                    <a:lumMod val="95000"/>
                    <a:lumOff val="5000"/>
                    <a:alpha val="94902"/>
                  </a:scheme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计算不同 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K 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值下的聚类误差并绘图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(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如下左图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), 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选取肘部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(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即下图中</a:t>
            </a:r>
            <a:r>
              <a:rPr lang="en-US" altLang="zh-CN" sz="3600" spc="119" dirty="0">
                <a:solidFill>
                  <a:schemeClr val="tx1">
                    <a:lumMod val="95000"/>
                    <a:lumOff val="5000"/>
                    <a:alpha val="94902"/>
                  </a:scheme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K=3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)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作为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K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值进行聚类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,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使用</a:t>
            </a:r>
            <a:r>
              <a:rPr lang="zh-CN" altLang="en-US" sz="3600" spc="119" dirty="0">
                <a:solidFill>
                  <a:schemeClr val="tx1">
                    <a:alpha val="94902"/>
                  </a:scheme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轮廓系数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法找到较优模型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.</a:t>
            </a:r>
          </a:p>
          <a:p>
            <a:pPr marL="0" lvl="0" indent="0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K-Means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最终结果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(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如下右图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), 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由于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Up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主的这些数据很抽象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, 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故聚类结果未使类间间距明显区分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.</a:t>
            </a:r>
          </a:p>
          <a:p>
            <a:pPr marL="0" lvl="0" indent="0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endParaRPr lang="en-US" altLang="zh-CN" sz="3600" spc="119" dirty="0">
              <a:solidFill>
                <a:srgbClr val="FFFFFF">
                  <a:alpha val="94902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</p:spTree>
    <p:extLst>
      <p:ext uri="{BB962C8B-B14F-4D97-AF65-F5344CB8AC3E}">
        <p14:creationId xmlns:p14="http://schemas.microsoft.com/office/powerpoint/2010/main" val="144033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EDF2E-1CB8-2B7A-D7C0-5807B5E38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>
            <a:extLst>
              <a:ext uri="{FF2B5EF4-FFF2-40B4-BE49-F238E27FC236}">
                <a16:creationId xmlns:a16="http://schemas.microsoft.com/office/drawing/2014/main" id="{C0E905F3-D184-BB2B-929F-D38947E51F2B}"/>
              </a:ext>
            </a:extLst>
          </p:cNvPr>
          <p:cNvSpPr txBox="1"/>
          <p:nvPr/>
        </p:nvSpPr>
        <p:spPr>
          <a:xfrm>
            <a:off x="1061719" y="1103630"/>
            <a:ext cx="13080507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三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数据分析     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Up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主聚类分析 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2CCC929D-C1BB-512B-99C2-56406AAE4658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C6395CF3-2184-EAA2-40A7-05C18A8B990F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D0C48722-6FA0-145B-3A61-1AC1B1170196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B3F7B404-D1BE-09EC-1731-45142291C0EB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5B24F471-4AF7-BFF0-3589-FA634B0DF1B2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2DE848D1-D505-643D-DE10-858794295591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87D4EF44-686C-3D29-2736-76C8B8168B2D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B557A2B3-D1B1-63F0-217E-BD3289412DB9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THREE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A3E725FB-E67E-1938-0CEF-45E33A4092A9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或许是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一条谋生道路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7" name="TextBox 39">
            <a:extLst>
              <a:ext uri="{FF2B5EF4-FFF2-40B4-BE49-F238E27FC236}">
                <a16:creationId xmlns:a16="http://schemas.microsoft.com/office/drawing/2014/main" id="{55DCB07B-2AC0-E8FC-5611-114BB4665B0A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9D979515-4C70-5418-C54C-930930FD9A7F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358E01FF-6F39-FD8A-6A8C-E68B27F60D9F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975B73FA-F8DC-1BCD-8A85-7B3BE1A3BC00}"/>
              </a:ext>
            </a:extLst>
          </p:cNvPr>
          <p:cNvSpPr/>
          <p:nvPr/>
        </p:nvSpPr>
        <p:spPr>
          <a:xfrm flipV="1">
            <a:off x="6095847" y="2223577"/>
            <a:ext cx="1316772" cy="9867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4A3B551-3E2D-0422-5D8D-42AE2BE89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62" y="4257403"/>
            <a:ext cx="116416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E08EBD2-D87A-73B1-57C1-C2B67A3A7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9920" y="4328612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424CFE-BD71-7979-DE06-60AE156C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80" y="4665997"/>
            <a:ext cx="14129476" cy="3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7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A3833-725A-B5B1-47A6-8F2EC0A2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>
            <a:extLst>
              <a:ext uri="{FF2B5EF4-FFF2-40B4-BE49-F238E27FC236}">
                <a16:creationId xmlns:a16="http://schemas.microsoft.com/office/drawing/2014/main" id="{ADD8A255-7732-4776-B2FD-98EA534BE6EE}"/>
              </a:ext>
            </a:extLst>
          </p:cNvPr>
          <p:cNvSpPr txBox="1"/>
          <p:nvPr/>
        </p:nvSpPr>
        <p:spPr>
          <a:xfrm>
            <a:off x="1061719" y="1103630"/>
            <a:ext cx="12619264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三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数据分析     用户行为分析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66116769-5413-E6BC-A718-2F96A92009B6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910A98B0-77D3-CEFB-5C60-8423371485CC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CFE5B1DE-DA9C-872E-E537-7E99B6945325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6E93F03D-C72A-8352-FDA3-CAAD402A484F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EE22495D-73CB-5545-78D7-C0E3A1768616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F50CCA54-ADD8-64D0-1E41-5C46196CBBD8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96B91994-E759-88EB-3823-B87F86946385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47042EBF-FD66-EFC3-9E27-86B32BA95D1D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THREE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57C49195-85B8-EE05-1A16-0356AA3FAE49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或许是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一条谋生道路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7" name="TextBox 39">
            <a:extLst>
              <a:ext uri="{FF2B5EF4-FFF2-40B4-BE49-F238E27FC236}">
                <a16:creationId xmlns:a16="http://schemas.microsoft.com/office/drawing/2014/main" id="{AECEE039-E7BC-FA65-B38F-1E04BEBAAEEF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7AD666E3-1F9B-2D53-86CD-BA1122ECF50C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C61AAD10-72B3-7AA4-B957-6E880FB6F077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083EE414-2491-BC21-41C6-938F551DE681}"/>
              </a:ext>
            </a:extLst>
          </p:cNvPr>
          <p:cNvSpPr/>
          <p:nvPr/>
        </p:nvSpPr>
        <p:spPr>
          <a:xfrm flipV="1">
            <a:off x="6150829" y="2123257"/>
            <a:ext cx="1316772" cy="9867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30C1A-2BC5-61B7-BD79-4C6DB72F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754" y="2762780"/>
            <a:ext cx="3931082" cy="66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11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9C57E-3DB0-4FA5-6905-A80B4A6F4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>
            <a:extLst>
              <a:ext uri="{FF2B5EF4-FFF2-40B4-BE49-F238E27FC236}">
                <a16:creationId xmlns:a16="http://schemas.microsoft.com/office/drawing/2014/main" id="{B8CA880B-CD45-3E47-B247-38104F726324}"/>
              </a:ext>
            </a:extLst>
          </p:cNvPr>
          <p:cNvSpPr txBox="1"/>
          <p:nvPr/>
        </p:nvSpPr>
        <p:spPr>
          <a:xfrm>
            <a:off x="1061719" y="1103630"/>
            <a:ext cx="12619264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三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数据分析     用户行为分析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99BA1292-7C3B-6273-E785-7E36B84AAB14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D29E79D4-9BD9-B79E-2976-380F8929A1BE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CC18D5C0-B1ED-4619-9B20-ACA53CA3F6B6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C52F880F-2AAB-5056-503F-F5DD1FC32F70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9162B0B4-17BB-9BC7-D675-3A83D8873885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7A14EE35-F90C-691A-BDF5-C835AC7726B7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06B1523E-A940-5B34-5541-B38EE5EED013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16B7C7B2-4981-C78D-70E6-B962B11C75C8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THREE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8F8044C7-4E31-9365-9462-E81B4B70D0D5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或许是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一条谋生道路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7" name="TextBox 39">
            <a:extLst>
              <a:ext uri="{FF2B5EF4-FFF2-40B4-BE49-F238E27FC236}">
                <a16:creationId xmlns:a16="http://schemas.microsoft.com/office/drawing/2014/main" id="{99F4E95D-3CD8-4C04-E015-B5FA75A14291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612D4AFE-49D0-A8A4-D3C9-B554FBC7993D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CAE6E39D-1157-720D-5FEE-ED3AC997866B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F08081BC-7FAA-47B6-D370-A9D3B9098804}"/>
              </a:ext>
            </a:extLst>
          </p:cNvPr>
          <p:cNvSpPr/>
          <p:nvPr/>
        </p:nvSpPr>
        <p:spPr>
          <a:xfrm flipV="1">
            <a:off x="6150829" y="2123257"/>
            <a:ext cx="1316772" cy="9867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F1FC6D-C5FF-C9D5-CD0D-9608599C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64" y="3050474"/>
            <a:ext cx="8739012" cy="68964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3CD544-FE7F-F749-123F-3B33DB04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19" y="2781067"/>
            <a:ext cx="8446541" cy="71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6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A2781-C685-AADF-2C94-E356503B4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Freeform 4">
            <a:extLst>
              <a:ext uri="{FF2B5EF4-FFF2-40B4-BE49-F238E27FC236}">
                <a16:creationId xmlns:a16="http://schemas.microsoft.com/office/drawing/2014/main" id="{E3E42038-F6CE-D946-5127-BC1E1B29F19B}"/>
              </a:ext>
            </a:extLst>
          </p:cNvPr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52" name="Freeform 5">
            <a:extLst>
              <a:ext uri="{FF2B5EF4-FFF2-40B4-BE49-F238E27FC236}">
                <a16:creationId xmlns:a16="http://schemas.microsoft.com/office/drawing/2014/main" id="{DF3A78BD-D958-0D92-9CC3-7D52CFDB8189}"/>
              </a:ext>
            </a:extLst>
          </p:cNvPr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67" name="TextBox 4">
            <a:extLst>
              <a:ext uri="{FF2B5EF4-FFF2-40B4-BE49-F238E27FC236}">
                <a16:creationId xmlns:a16="http://schemas.microsoft.com/office/drawing/2014/main" id="{C67F771F-FDDE-9C33-2D11-6D973C443465}"/>
              </a:ext>
            </a:extLst>
          </p:cNvPr>
          <p:cNvSpPr txBox="1"/>
          <p:nvPr/>
        </p:nvSpPr>
        <p:spPr>
          <a:xfrm>
            <a:off x="1061718" y="1103630"/>
            <a:ext cx="13921103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三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数据分析   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B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站热门趋势分析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01F97E37-B9C2-A434-2AA8-24B79A02A015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D3EDE2CF-5BF9-D2C7-424B-62936FFE594F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131D75EF-6193-EC72-2706-2532A12491F0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52D227C4-30D6-5D55-0822-A702E7795253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A351E9B5-68B6-AF36-E5C3-7099E3E77C1C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28F56205-D517-B3CC-46E0-8C00FB654E41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BDBF4B61-FED5-6BED-81CD-4C531E3CF814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ADA49F53-9709-B1AF-C06B-4DD22E940A25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THREE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62FE9D09-DB6F-DD4D-8542-2675925C3BD1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或许是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一条谋生道路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7" name="TextBox 39">
            <a:extLst>
              <a:ext uri="{FF2B5EF4-FFF2-40B4-BE49-F238E27FC236}">
                <a16:creationId xmlns:a16="http://schemas.microsoft.com/office/drawing/2014/main" id="{75914242-0B96-D97E-0F96-4005A4A38055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32A8FA80-84AC-5181-5353-1C38712D8C24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6E13F5D0-CE3A-9366-B1A1-043D7391B144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30E1BB03-DF0F-047D-BA8A-2821AA62EDB2}"/>
              </a:ext>
            </a:extLst>
          </p:cNvPr>
          <p:cNvSpPr/>
          <p:nvPr/>
        </p:nvSpPr>
        <p:spPr>
          <a:xfrm flipV="1">
            <a:off x="6150829" y="2123257"/>
            <a:ext cx="859571" cy="986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44C6E1D8-CE1A-7757-94C1-64172EDA2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477" y="3115793"/>
            <a:ext cx="13850201" cy="703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C3A4555-D70A-B4FA-E49A-313881294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060" y="2655008"/>
            <a:ext cx="1125841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03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BC2C-6557-C0DF-634A-D0510B4D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Freeform 4">
            <a:extLst>
              <a:ext uri="{FF2B5EF4-FFF2-40B4-BE49-F238E27FC236}">
                <a16:creationId xmlns:a16="http://schemas.microsoft.com/office/drawing/2014/main" id="{DDF6C2D3-4DDA-D81A-E9C3-27121E783AAC}"/>
              </a:ext>
            </a:extLst>
          </p:cNvPr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52" name="Freeform 5">
            <a:extLst>
              <a:ext uri="{FF2B5EF4-FFF2-40B4-BE49-F238E27FC236}">
                <a16:creationId xmlns:a16="http://schemas.microsoft.com/office/drawing/2014/main" id="{BC026D5E-14E1-E103-4952-8F4A00C44C0C}"/>
              </a:ext>
            </a:extLst>
          </p:cNvPr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67" name="TextBox 4">
            <a:extLst>
              <a:ext uri="{FF2B5EF4-FFF2-40B4-BE49-F238E27FC236}">
                <a16:creationId xmlns:a16="http://schemas.microsoft.com/office/drawing/2014/main" id="{B32A9E31-559F-28A0-F796-FDB4FB6FC865}"/>
              </a:ext>
            </a:extLst>
          </p:cNvPr>
          <p:cNvSpPr txBox="1"/>
          <p:nvPr/>
        </p:nvSpPr>
        <p:spPr>
          <a:xfrm>
            <a:off x="1061718" y="1103630"/>
            <a:ext cx="13921103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三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数据分析   群体习惯分析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7E70626D-9BA1-70F5-3686-7938518E86EC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5C2CDC08-2068-8078-61D5-B2B6A6D3BFBF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460882E8-A53E-B8DE-AE9E-FCD3A13F31E0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7D47B7AA-B4B4-746D-7F37-959D4B96752D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3ECB72FD-583D-494C-259D-4A9D3A640C86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EC362FB3-7518-A220-EE85-4852A46FF2B0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B26EC3F2-844E-E1DA-8B77-E863A9639082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33336A31-D18B-7F84-FF20-4B4206DC3124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THREE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7C843B72-C552-3528-8BB9-A7F504F0EBD1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或许是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一条谋生道路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7" name="TextBox 39">
            <a:extLst>
              <a:ext uri="{FF2B5EF4-FFF2-40B4-BE49-F238E27FC236}">
                <a16:creationId xmlns:a16="http://schemas.microsoft.com/office/drawing/2014/main" id="{AACB3A73-0AEB-1E40-0F0B-CF3C8E5F84E4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9A4FF0F8-74F0-A66E-FBD4-3CE203BA9883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9FBEE65F-4544-DE1F-CCCD-38EEFD69EE37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D127F5CE-6EB4-2B1D-AE8E-B6DF2D484C61}"/>
              </a:ext>
            </a:extLst>
          </p:cNvPr>
          <p:cNvSpPr/>
          <p:nvPr/>
        </p:nvSpPr>
        <p:spPr>
          <a:xfrm flipV="1">
            <a:off x="5944304" y="2180294"/>
            <a:ext cx="859571" cy="986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7DBFC6BC-820F-D5E8-ECC0-27E90054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21" y="3481778"/>
            <a:ext cx="15012806" cy="658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17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DF101-36E9-9611-CA91-1DAD566D5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Freeform 4">
            <a:extLst>
              <a:ext uri="{FF2B5EF4-FFF2-40B4-BE49-F238E27FC236}">
                <a16:creationId xmlns:a16="http://schemas.microsoft.com/office/drawing/2014/main" id="{613A3A9E-D59D-7F38-C666-5409618B1604}"/>
              </a:ext>
            </a:extLst>
          </p:cNvPr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52" name="Freeform 5">
            <a:extLst>
              <a:ext uri="{FF2B5EF4-FFF2-40B4-BE49-F238E27FC236}">
                <a16:creationId xmlns:a16="http://schemas.microsoft.com/office/drawing/2014/main" id="{2E68336F-FE69-061E-3BE8-05C1692104F5}"/>
              </a:ext>
            </a:extLst>
          </p:cNvPr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67" name="TextBox 4">
            <a:extLst>
              <a:ext uri="{FF2B5EF4-FFF2-40B4-BE49-F238E27FC236}">
                <a16:creationId xmlns:a16="http://schemas.microsoft.com/office/drawing/2014/main" id="{35575C87-AD1D-DD5E-1D9A-BE5F4F545122}"/>
              </a:ext>
            </a:extLst>
          </p:cNvPr>
          <p:cNvSpPr txBox="1"/>
          <p:nvPr/>
        </p:nvSpPr>
        <p:spPr>
          <a:xfrm>
            <a:off x="1061718" y="1103630"/>
            <a:ext cx="13921103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三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数据分析   群体习惯分析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1560B781-68AF-CE2F-8AAF-8C3E38A4296A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CCD09FA5-1619-79A5-F1B4-04268AF6D12C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8862D667-44B7-FE54-099D-500604A06370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00638656-DAB6-3445-3C52-857C6791BA02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95B36245-D333-ADA6-5737-B36BE8F52364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E0E2DEB4-F3CD-F096-C4A6-F475225ED150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7771247D-7507-E0A6-B5BB-C00E8A033168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8153C343-4EAE-426D-00C5-F9659AF51AE8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THREE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80157188-41C7-D594-3312-14D7074C2A8A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或许是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一条谋生道路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7" name="TextBox 39">
            <a:extLst>
              <a:ext uri="{FF2B5EF4-FFF2-40B4-BE49-F238E27FC236}">
                <a16:creationId xmlns:a16="http://schemas.microsoft.com/office/drawing/2014/main" id="{77230AF3-0FBD-8F0F-AA7B-8024FE95D3C1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B88D1DDA-7DDD-8A86-7D70-F83F4335B9B4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661FC563-0C4D-D4A6-0098-2171A415FA1F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B6947523-3103-3F08-7C8A-65EB953FE125}"/>
              </a:ext>
            </a:extLst>
          </p:cNvPr>
          <p:cNvSpPr/>
          <p:nvPr/>
        </p:nvSpPr>
        <p:spPr>
          <a:xfrm flipV="1">
            <a:off x="5944304" y="2180294"/>
            <a:ext cx="859571" cy="986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27F338-31F7-AA81-81BA-2EB4E799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60" y="3069707"/>
            <a:ext cx="12005480" cy="65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D7C77-FD23-2501-17A1-8382140C3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>
            <a:extLst>
              <a:ext uri="{FF2B5EF4-FFF2-40B4-BE49-F238E27FC236}">
                <a16:creationId xmlns:a16="http://schemas.microsoft.com/office/drawing/2014/main" id="{2B622E71-FACE-EAB5-843D-0518DD5771E1}"/>
              </a:ext>
            </a:extLst>
          </p:cNvPr>
          <p:cNvSpPr txBox="1"/>
          <p:nvPr/>
        </p:nvSpPr>
        <p:spPr>
          <a:xfrm>
            <a:off x="1061720" y="1103630"/>
            <a:ext cx="13080506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四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数据可视化    </a:t>
            </a:r>
            <a:r>
              <a:rPr lang="en-US" altLang="zh-CN" sz="6600" spc="745" dirty="0" err="1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DataBili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平台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28D8884B-FBDD-F79E-1CCC-383FA1ED64E0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7E2E667B-B8D6-74A2-6814-7A3165526E1F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9BFBB730-16C1-006C-8A89-A42670A2023B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C370E64E-0A57-8D50-7AE6-6DA5DE4B0AA7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B7905E62-8021-EFDD-688C-084BEBE903FA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70100B22-CB0C-3CC5-CF06-1ECBA4C5489B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A40AFA0C-2557-009B-D27E-4A9B5FE502EE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4C9F7798-B6D5-6EA5-8C57-F0DD628F95A5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FOUR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D554A966-529B-E5D2-A382-F578C3C16C73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或许是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一条谋生道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7" name="TextBox 39">
            <a:extLst>
              <a:ext uri="{FF2B5EF4-FFF2-40B4-BE49-F238E27FC236}">
                <a16:creationId xmlns:a16="http://schemas.microsoft.com/office/drawing/2014/main" id="{394FECA0-7D62-E84A-BB7F-515DF9486D2C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37842C2B-968D-51E5-C731-7AD9C27D10BA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45B0D50C-C1C2-BA7E-71D8-3F49BC82255A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8815BD8-2C4D-9605-51B9-C9EA9E3ED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E09DB659-85A2-2BAB-B488-1B5B1652648C}"/>
              </a:ext>
            </a:extLst>
          </p:cNvPr>
          <p:cNvSpPr/>
          <p:nvPr/>
        </p:nvSpPr>
        <p:spPr>
          <a:xfrm flipV="1">
            <a:off x="7155222" y="2208289"/>
            <a:ext cx="859571" cy="986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048899F9-61D1-35EF-D5DA-4EEDA07B2F84}"/>
              </a:ext>
            </a:extLst>
          </p:cNvPr>
          <p:cNvSpPr txBox="1"/>
          <p:nvPr/>
        </p:nvSpPr>
        <p:spPr>
          <a:xfrm>
            <a:off x="1165041" y="2368860"/>
            <a:ext cx="16704844" cy="1497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n-US" altLang="zh-CN" sz="4000" spc="745" dirty="0" err="1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DataBili</a:t>
            </a:r>
            <a:r>
              <a:rPr lang="zh-CN" altLang="en-US" sz="40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前端技术</a:t>
            </a:r>
            <a:r>
              <a:rPr lang="en-US" altLang="zh-CN" sz="40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: Vue3</a:t>
            </a:r>
            <a:endParaRPr lang="zh-CN" altLang="en-US" sz="4000" spc="745" dirty="0">
              <a:solidFill>
                <a:srgbClr val="013690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7BAB3AFB-0E3F-B3E6-1057-2A8DE3CD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039" y="3294578"/>
            <a:ext cx="6348642" cy="62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Freeform 4"/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grpSp>
        <p:nvGrpSpPr>
          <p:cNvPr id="402" name="Group 2"/>
          <p:cNvGrpSpPr/>
          <p:nvPr/>
        </p:nvGrpSpPr>
        <p:grpSpPr>
          <a:xfrm>
            <a:off x="-20378" y="1588747"/>
            <a:ext cx="18308378" cy="1982009"/>
            <a:chOff x="536032" y="1158505"/>
            <a:chExt cx="22727910" cy="1365968"/>
          </a:xfrm>
          <a:solidFill>
            <a:srgbClr val="013690"/>
          </a:solidFill>
        </p:grpSpPr>
        <p:sp>
          <p:nvSpPr>
            <p:cNvPr id="403" name="Freeform 3"/>
            <p:cNvSpPr/>
            <p:nvPr/>
          </p:nvSpPr>
          <p:spPr>
            <a:xfrm>
              <a:off x="536032" y="1158505"/>
              <a:ext cx="22727910" cy="1365968"/>
            </a:xfrm>
            <a:custGeom>
              <a:avLst/>
              <a:gdLst/>
              <a:ahLst/>
              <a:cxnLst/>
              <a:rect l="l" t="t" r="r" b="b"/>
              <a:pathLst>
                <a:path w="22727910" h="1730375">
                  <a:moveTo>
                    <a:pt x="0" y="0"/>
                  </a:moveTo>
                  <a:lnTo>
                    <a:pt x="22727910" y="0"/>
                  </a:lnTo>
                  <a:lnTo>
                    <a:pt x="22727910" y="1730375"/>
                  </a:lnTo>
                  <a:lnTo>
                    <a:pt x="0" y="173037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>
                <a:solidFill>
                  <a:srgbClr val="013690"/>
                </a:solidFill>
              </a:endParaRPr>
            </a:p>
          </p:txBody>
        </p:sp>
      </p:grpSp>
      <p:sp>
        <p:nvSpPr>
          <p:cNvPr id="404" name="TextBox 4"/>
          <p:cNvSpPr txBox="1"/>
          <p:nvPr/>
        </p:nvSpPr>
        <p:spPr>
          <a:xfrm>
            <a:off x="1271889" y="1668335"/>
            <a:ext cx="3206515" cy="174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en-US" sz="10210" spc="745" dirty="0">
                <a:solidFill>
                  <a:schemeClr val="bg1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目录</a:t>
            </a:r>
          </a:p>
        </p:txBody>
      </p:sp>
      <p:sp>
        <p:nvSpPr>
          <p:cNvPr id="405" name="TextBox 8"/>
          <p:cNvSpPr txBox="1"/>
          <p:nvPr/>
        </p:nvSpPr>
        <p:spPr>
          <a:xfrm>
            <a:off x="4090262" y="2465346"/>
            <a:ext cx="3239699" cy="64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</a:pPr>
            <a:r>
              <a:rPr lang="en-US" sz="3940" dirty="0">
                <a:solidFill>
                  <a:schemeClr val="bg1"/>
                </a:solidFill>
                <a:latin typeface="思源宋体 2 Bold" panose="02020700000000000000" charset="-122"/>
                <a:ea typeface="思源宋体 2 Bold" panose="02020700000000000000" charset="-122"/>
                <a:cs typeface="Ablation"/>
                <a:sym typeface="Ablation"/>
              </a:rPr>
              <a:t>CONTENTS</a:t>
            </a:r>
          </a:p>
        </p:txBody>
      </p:sp>
      <p:sp>
        <p:nvSpPr>
          <p:cNvPr id="406" name="AutoShape 4"/>
          <p:cNvSpPr/>
          <p:nvPr/>
        </p:nvSpPr>
        <p:spPr>
          <a:xfrm flipH="1" flipV="1">
            <a:off x="-128017" y="396302"/>
            <a:ext cx="19050000" cy="0"/>
          </a:xfrm>
          <a:prstGeom prst="line">
            <a:avLst/>
          </a:prstGeom>
          <a:ln w="9525" cap="rnd">
            <a:solidFill>
              <a:srgbClr val="0B0B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7" name="AutoShape 4"/>
          <p:cNvSpPr/>
          <p:nvPr/>
        </p:nvSpPr>
        <p:spPr>
          <a:xfrm flipH="1" flipV="1">
            <a:off x="-762000" y="919501"/>
            <a:ext cx="19050000" cy="0"/>
          </a:xfrm>
          <a:prstGeom prst="line">
            <a:avLst/>
          </a:prstGeom>
          <a:ln w="9525" cap="rnd">
            <a:solidFill>
              <a:srgbClr val="0B0B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8" name="文本框 13"/>
          <p:cNvSpPr txBox="1"/>
          <p:nvPr/>
        </p:nvSpPr>
        <p:spPr>
          <a:xfrm>
            <a:off x="678398" y="396302"/>
            <a:ext cx="966486" cy="523199"/>
          </a:xfrm>
          <a:prstGeom prst="rect">
            <a:avLst/>
          </a:prstGeom>
          <a:solidFill>
            <a:srgbClr val="01369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宋体-超粗体" panose="02020900000000000000" charset="-122"/>
                <a:ea typeface="思源宋体-超粗体" panose="02020900000000000000" charset="-122"/>
              </a:rPr>
              <a:t>目录</a:t>
            </a:r>
          </a:p>
        </p:txBody>
      </p:sp>
      <p:sp>
        <p:nvSpPr>
          <p:cNvPr id="409" name="AutoShape 4"/>
          <p:cNvSpPr/>
          <p:nvPr/>
        </p:nvSpPr>
        <p:spPr>
          <a:xfrm>
            <a:off x="678398" y="-9525"/>
            <a:ext cx="9525" cy="10296525"/>
          </a:xfrm>
          <a:prstGeom prst="line">
            <a:avLst/>
          </a:prstGeom>
          <a:ln w="9525" cap="rnd">
            <a:solidFill>
              <a:srgbClr val="0B0B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10" name="Group 15"/>
          <p:cNvGrpSpPr/>
          <p:nvPr/>
        </p:nvGrpSpPr>
        <p:grpSpPr>
          <a:xfrm>
            <a:off x="583640" y="1962498"/>
            <a:ext cx="208565" cy="1152513"/>
            <a:chOff x="0" y="-47625"/>
            <a:chExt cx="54931" cy="867652"/>
          </a:xfrm>
        </p:grpSpPr>
        <p:sp>
          <p:nvSpPr>
            <p:cNvPr id="411" name="Freeform 16"/>
            <p:cNvSpPr/>
            <p:nvPr/>
          </p:nvSpPr>
          <p:spPr>
            <a:xfrm>
              <a:off x="0" y="0"/>
              <a:ext cx="54931" cy="82002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2" name="TextBox 17"/>
            <p:cNvSpPr txBox="1"/>
            <p:nvPr/>
          </p:nvSpPr>
          <p:spPr>
            <a:xfrm>
              <a:off x="0" y="-47625"/>
              <a:ext cx="54931" cy="86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413" name="AutoShape 9"/>
          <p:cNvSpPr/>
          <p:nvPr/>
        </p:nvSpPr>
        <p:spPr>
          <a:xfrm>
            <a:off x="1652141" y="4892047"/>
            <a:ext cx="3093712" cy="0"/>
          </a:xfrm>
          <a:prstGeom prst="line">
            <a:avLst/>
          </a:prstGeom>
          <a:ln w="19050" cap="flat">
            <a:solidFill>
              <a:srgbClr val="9DB1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14" name="TextBox 10"/>
          <p:cNvSpPr txBox="1"/>
          <p:nvPr/>
        </p:nvSpPr>
        <p:spPr>
          <a:xfrm>
            <a:off x="1652141" y="4418914"/>
            <a:ext cx="1829021" cy="414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sz="2445" dirty="0">
                <a:solidFill>
                  <a:srgbClr val="545454"/>
                </a:solidFill>
                <a:latin typeface="思源宋体 2" panose="02020400000000000000" charset="-122"/>
                <a:ea typeface="思源宋体 2" panose="02020400000000000000" charset="-122"/>
                <a:cs typeface="Ablation"/>
                <a:sym typeface="Ablation"/>
              </a:rPr>
              <a:t>PART ONE</a:t>
            </a:r>
          </a:p>
        </p:txBody>
      </p:sp>
      <p:sp>
        <p:nvSpPr>
          <p:cNvPr id="415" name="TextBox 11"/>
          <p:cNvSpPr txBox="1"/>
          <p:nvPr/>
        </p:nvSpPr>
        <p:spPr>
          <a:xfrm>
            <a:off x="1652141" y="4645154"/>
            <a:ext cx="1233934" cy="2199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80"/>
              </a:lnSpc>
            </a:pPr>
            <a:r>
              <a:rPr lang="en-US" sz="12840" spc="937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1</a:t>
            </a:r>
          </a:p>
        </p:txBody>
      </p:sp>
      <p:sp>
        <p:nvSpPr>
          <p:cNvPr id="416" name="AutoShape 12"/>
          <p:cNvSpPr/>
          <p:nvPr/>
        </p:nvSpPr>
        <p:spPr>
          <a:xfrm>
            <a:off x="1652141" y="6608623"/>
            <a:ext cx="3093712" cy="0"/>
          </a:xfrm>
          <a:prstGeom prst="line">
            <a:avLst/>
          </a:prstGeom>
          <a:ln w="19050" cap="flat">
            <a:solidFill>
              <a:srgbClr val="9DB1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17" name="TextBox 13"/>
          <p:cNvSpPr txBox="1"/>
          <p:nvPr/>
        </p:nvSpPr>
        <p:spPr>
          <a:xfrm>
            <a:off x="1652141" y="6646328"/>
            <a:ext cx="3124656" cy="58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zh-CN" altLang="en-US" sz="3560" spc="259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课题概述</a:t>
            </a:r>
          </a:p>
        </p:txBody>
      </p:sp>
      <p:sp>
        <p:nvSpPr>
          <p:cNvPr id="418" name="AutoShape 15"/>
          <p:cNvSpPr/>
          <p:nvPr/>
        </p:nvSpPr>
        <p:spPr>
          <a:xfrm>
            <a:off x="7084830" y="4785576"/>
            <a:ext cx="3093712" cy="0"/>
          </a:xfrm>
          <a:prstGeom prst="line">
            <a:avLst/>
          </a:prstGeom>
          <a:ln w="19050" cap="flat">
            <a:solidFill>
              <a:srgbClr val="9DB1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19" name="TextBox 16"/>
          <p:cNvSpPr txBox="1"/>
          <p:nvPr/>
        </p:nvSpPr>
        <p:spPr>
          <a:xfrm>
            <a:off x="7084830" y="4312443"/>
            <a:ext cx="2120710" cy="414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sz="2445" dirty="0">
                <a:solidFill>
                  <a:srgbClr val="545454"/>
                </a:solidFill>
                <a:latin typeface="思源宋体 2" panose="02020400000000000000" charset="-122"/>
                <a:ea typeface="思源宋体 2" panose="02020400000000000000" charset="-122"/>
                <a:cs typeface="Ablation"/>
                <a:sym typeface="Ablation"/>
              </a:rPr>
              <a:t>PART TWO</a:t>
            </a:r>
          </a:p>
        </p:txBody>
      </p:sp>
      <p:sp>
        <p:nvSpPr>
          <p:cNvPr id="420" name="TextBox 17"/>
          <p:cNvSpPr txBox="1"/>
          <p:nvPr/>
        </p:nvSpPr>
        <p:spPr>
          <a:xfrm>
            <a:off x="7084830" y="4538683"/>
            <a:ext cx="1358710" cy="2199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80"/>
              </a:lnSpc>
            </a:pPr>
            <a:r>
              <a:rPr lang="en-US" sz="12840" spc="937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2</a:t>
            </a:r>
          </a:p>
        </p:txBody>
      </p:sp>
      <p:sp>
        <p:nvSpPr>
          <p:cNvPr id="421" name="AutoShape 18"/>
          <p:cNvSpPr/>
          <p:nvPr/>
        </p:nvSpPr>
        <p:spPr>
          <a:xfrm>
            <a:off x="7084830" y="6502152"/>
            <a:ext cx="3093712" cy="0"/>
          </a:xfrm>
          <a:prstGeom prst="line">
            <a:avLst/>
          </a:prstGeom>
          <a:ln w="19050" cap="flat">
            <a:solidFill>
              <a:srgbClr val="9DB1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22" name="TextBox 19"/>
          <p:cNvSpPr txBox="1"/>
          <p:nvPr/>
        </p:nvSpPr>
        <p:spPr>
          <a:xfrm>
            <a:off x="7084830" y="6539857"/>
            <a:ext cx="3124656" cy="58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zh-CN" altLang="en-US" sz="3560" spc="259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探究过程</a:t>
            </a:r>
          </a:p>
        </p:txBody>
      </p:sp>
      <p:sp>
        <p:nvSpPr>
          <p:cNvPr id="423" name="AutoShape 21"/>
          <p:cNvSpPr/>
          <p:nvPr/>
        </p:nvSpPr>
        <p:spPr>
          <a:xfrm>
            <a:off x="11947029" y="4825294"/>
            <a:ext cx="3093712" cy="0"/>
          </a:xfrm>
          <a:prstGeom prst="line">
            <a:avLst/>
          </a:prstGeom>
          <a:ln w="19050" cap="flat">
            <a:solidFill>
              <a:srgbClr val="9DB1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24" name="TextBox 22"/>
          <p:cNvSpPr txBox="1"/>
          <p:nvPr/>
        </p:nvSpPr>
        <p:spPr>
          <a:xfrm>
            <a:off x="11947029" y="4352161"/>
            <a:ext cx="2120710" cy="414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sz="2445" dirty="0">
                <a:solidFill>
                  <a:srgbClr val="545454"/>
                </a:solidFill>
                <a:latin typeface="思源宋体 2" panose="02020400000000000000" charset="-122"/>
                <a:ea typeface="思源宋体 2" panose="02020400000000000000" charset="-122"/>
                <a:cs typeface="Ablation"/>
                <a:sym typeface="Ablation"/>
              </a:rPr>
              <a:t>PART THREE</a:t>
            </a:r>
          </a:p>
        </p:txBody>
      </p:sp>
      <p:sp>
        <p:nvSpPr>
          <p:cNvPr id="425" name="TextBox 23"/>
          <p:cNvSpPr txBox="1"/>
          <p:nvPr/>
        </p:nvSpPr>
        <p:spPr>
          <a:xfrm>
            <a:off x="11947029" y="4578401"/>
            <a:ext cx="1169163" cy="2199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80"/>
              </a:lnSpc>
            </a:pPr>
            <a:r>
              <a:rPr lang="en-US" sz="12840" spc="937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3</a:t>
            </a:r>
          </a:p>
        </p:txBody>
      </p:sp>
      <p:sp>
        <p:nvSpPr>
          <p:cNvPr id="426" name="AutoShape 24"/>
          <p:cNvSpPr/>
          <p:nvPr/>
        </p:nvSpPr>
        <p:spPr>
          <a:xfrm>
            <a:off x="11947029" y="6541870"/>
            <a:ext cx="3093712" cy="0"/>
          </a:xfrm>
          <a:prstGeom prst="line">
            <a:avLst/>
          </a:prstGeom>
          <a:ln w="19050" cap="flat">
            <a:solidFill>
              <a:srgbClr val="9DB1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27" name="TextBox 25"/>
          <p:cNvSpPr txBox="1"/>
          <p:nvPr/>
        </p:nvSpPr>
        <p:spPr>
          <a:xfrm>
            <a:off x="11947029" y="6579575"/>
            <a:ext cx="3124656" cy="58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zh-CN" altLang="en-US" sz="3560" spc="259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成果展示</a:t>
            </a:r>
          </a:p>
        </p:txBody>
      </p:sp>
      <p:sp>
        <p:nvSpPr>
          <p:cNvPr id="433" name="Freeform 5"/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34" name="Freeform 3"/>
          <p:cNvSpPr/>
          <p:nvPr/>
        </p:nvSpPr>
        <p:spPr>
          <a:xfrm>
            <a:off x="17869885" y="54309"/>
            <a:ext cx="227195" cy="10509158"/>
          </a:xfrm>
          <a:custGeom>
            <a:avLst/>
            <a:gdLst/>
            <a:ahLst/>
            <a:cxnLst/>
            <a:rect l="l" t="t" r="r" b="b"/>
            <a:pathLst>
              <a:path w="59837" h="2767844">
                <a:moveTo>
                  <a:pt x="29919" y="0"/>
                </a:moveTo>
                <a:lnTo>
                  <a:pt x="29919" y="0"/>
                </a:lnTo>
                <a:cubicBezTo>
                  <a:pt x="37854" y="0"/>
                  <a:pt x="45464" y="3152"/>
                  <a:pt x="51074" y="8763"/>
                </a:cubicBezTo>
                <a:cubicBezTo>
                  <a:pt x="56685" y="14374"/>
                  <a:pt x="59837" y="21984"/>
                  <a:pt x="59837" y="29919"/>
                </a:cubicBezTo>
                <a:lnTo>
                  <a:pt x="59837" y="2737926"/>
                </a:lnTo>
                <a:cubicBezTo>
                  <a:pt x="59837" y="2754449"/>
                  <a:pt x="46442" y="2767844"/>
                  <a:pt x="29919" y="2767844"/>
                </a:cubicBezTo>
                <a:lnTo>
                  <a:pt x="29919" y="2767844"/>
                </a:lnTo>
                <a:cubicBezTo>
                  <a:pt x="21984" y="2767844"/>
                  <a:pt x="14374" y="2764692"/>
                  <a:pt x="8763" y="2759081"/>
                </a:cubicBezTo>
                <a:cubicBezTo>
                  <a:pt x="3152" y="2753470"/>
                  <a:pt x="0" y="2745860"/>
                  <a:pt x="0" y="2737926"/>
                </a:cubicBezTo>
                <a:lnTo>
                  <a:pt x="0" y="29919"/>
                </a:lnTo>
                <a:cubicBezTo>
                  <a:pt x="0" y="13395"/>
                  <a:pt x="13395" y="0"/>
                  <a:pt x="29919" y="0"/>
                </a:cubicBezTo>
                <a:close/>
              </a:path>
            </a:pathLst>
          </a:custGeom>
          <a:solidFill>
            <a:srgbClr val="013690"/>
          </a:solidFill>
        </p:spPr>
        <p:txBody>
          <a:bodyPr/>
          <a:lstStyle/>
          <a:p>
            <a:endParaRPr/>
          </a:p>
        </p:txBody>
      </p:sp>
      <p:sp>
        <p:nvSpPr>
          <p:cNvPr id="435" name="TextBox 4"/>
          <p:cNvSpPr txBox="1"/>
          <p:nvPr/>
        </p:nvSpPr>
        <p:spPr>
          <a:xfrm>
            <a:off x="17869885" y="-126517"/>
            <a:ext cx="227195" cy="10689984"/>
          </a:xfrm>
          <a:prstGeom prst="rect">
            <a:avLst/>
          </a:prstGeom>
          <a:solidFill>
            <a:srgbClr val="013690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60"/>
              </a:lnSpc>
            </a:pPr>
            <a:endParaRPr dirty="0">
              <a:solidFill>
                <a:srgbClr val="013690"/>
              </a:solidFill>
            </a:endParaRPr>
          </a:p>
        </p:txBody>
      </p:sp>
      <p:sp>
        <p:nvSpPr>
          <p:cNvPr id="436" name="Freeform 10"/>
          <p:cNvSpPr/>
          <p:nvPr/>
        </p:nvSpPr>
        <p:spPr>
          <a:xfrm>
            <a:off x="13212473" y="8928466"/>
            <a:ext cx="496623" cy="3409785"/>
          </a:xfrm>
          <a:custGeom>
            <a:avLst/>
            <a:gdLst/>
            <a:ahLst/>
            <a:cxnLst/>
            <a:rect l="l" t="t" r="r" b="b"/>
            <a:pathLst>
              <a:path w="130798" h="898050">
                <a:moveTo>
                  <a:pt x="65399" y="0"/>
                </a:moveTo>
                <a:lnTo>
                  <a:pt x="65399" y="0"/>
                </a:lnTo>
                <a:cubicBezTo>
                  <a:pt x="82744" y="0"/>
                  <a:pt x="99378" y="6890"/>
                  <a:pt x="111643" y="19155"/>
                </a:cubicBezTo>
                <a:cubicBezTo>
                  <a:pt x="123908" y="31420"/>
                  <a:pt x="130798" y="48054"/>
                  <a:pt x="130798" y="65399"/>
                </a:cubicBezTo>
                <a:lnTo>
                  <a:pt x="130798" y="832651"/>
                </a:lnTo>
                <a:cubicBezTo>
                  <a:pt x="130798" y="849996"/>
                  <a:pt x="123908" y="866631"/>
                  <a:pt x="111643" y="878895"/>
                </a:cubicBezTo>
                <a:cubicBezTo>
                  <a:pt x="99378" y="891160"/>
                  <a:pt x="82744" y="898050"/>
                  <a:pt x="65399" y="898050"/>
                </a:cubicBezTo>
                <a:lnTo>
                  <a:pt x="65399" y="898050"/>
                </a:lnTo>
                <a:cubicBezTo>
                  <a:pt x="29280" y="898050"/>
                  <a:pt x="0" y="868770"/>
                  <a:pt x="0" y="832651"/>
                </a:cubicBezTo>
                <a:lnTo>
                  <a:pt x="0" y="65399"/>
                </a:lnTo>
                <a:cubicBezTo>
                  <a:pt x="0" y="29280"/>
                  <a:pt x="29280" y="0"/>
                  <a:pt x="65399" y="0"/>
                </a:cubicBezTo>
                <a:close/>
              </a:path>
            </a:pathLst>
          </a:custGeom>
          <a:solidFill>
            <a:srgbClr val="013690"/>
          </a:solidFill>
        </p:spPr>
        <p:txBody>
          <a:bodyPr/>
          <a:lstStyle/>
          <a:p>
            <a:endParaRPr lang="zh-CN" altLang="en-US" dirty="0">
              <a:solidFill>
                <a:srgbClr val="013690"/>
              </a:solidFill>
            </a:endParaRPr>
          </a:p>
        </p:txBody>
      </p:sp>
      <p:sp>
        <p:nvSpPr>
          <p:cNvPr id="437" name="TextBox 11"/>
          <p:cNvSpPr txBox="1"/>
          <p:nvPr/>
        </p:nvSpPr>
        <p:spPr>
          <a:xfrm>
            <a:off x="13365324" y="8928466"/>
            <a:ext cx="496623" cy="35906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60"/>
              </a:lnSpc>
            </a:pPr>
            <a:endParaRPr dirty="0">
              <a:solidFill>
                <a:srgbClr val="01369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3621C-050B-FAC3-1060-EEEF6B492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>
            <a:extLst>
              <a:ext uri="{FF2B5EF4-FFF2-40B4-BE49-F238E27FC236}">
                <a16:creationId xmlns:a16="http://schemas.microsoft.com/office/drawing/2014/main" id="{0A322B49-4541-3E5A-13B5-8601E2A1BF6B}"/>
              </a:ext>
            </a:extLst>
          </p:cNvPr>
          <p:cNvSpPr txBox="1"/>
          <p:nvPr/>
        </p:nvSpPr>
        <p:spPr>
          <a:xfrm>
            <a:off x="1061720" y="1103630"/>
            <a:ext cx="13080506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四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数据可视化    </a:t>
            </a:r>
            <a:r>
              <a:rPr lang="en-US" altLang="zh-CN" sz="6600" spc="745" dirty="0" err="1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DataBili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平台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832DB16A-B4FD-99F1-90EC-61F97A80DE38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D2558606-C969-0A7A-6F41-28928C53BB0C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873BE449-5CA6-5342-A41D-AE793482D09A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A8E09798-C27B-E496-97F6-DE31F4446583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C951179F-07E9-C642-B162-A19B412BF549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22196419-46F3-D0D9-E350-FDBEA1055AC5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1AD0DD73-1DF2-A1E6-3CB8-62AA844BD21E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E59DF25F-6303-81D9-EE4F-F759F136B98C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FOUR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272E7008-77D5-3948-E388-95993FC9D5FF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或许是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一条谋生道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7" name="TextBox 39">
            <a:extLst>
              <a:ext uri="{FF2B5EF4-FFF2-40B4-BE49-F238E27FC236}">
                <a16:creationId xmlns:a16="http://schemas.microsoft.com/office/drawing/2014/main" id="{017088C6-3ED9-2520-2A30-95CBE9250EF2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85C2BC50-1CA5-885B-2750-E608DC519E7B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B35BB171-8F31-AF46-C383-6375CFC1009C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FD60FB5-81E1-451C-C201-F2AEE0767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5DB3A503-C6BF-24CA-8E92-83BBBE56750C}"/>
              </a:ext>
            </a:extLst>
          </p:cNvPr>
          <p:cNvSpPr/>
          <p:nvPr/>
        </p:nvSpPr>
        <p:spPr>
          <a:xfrm flipV="1">
            <a:off x="7155222" y="2208289"/>
            <a:ext cx="859571" cy="986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pic>
        <p:nvPicPr>
          <p:cNvPr id="2" name="图片 3" descr="mermaid-diagram-2025-06-08-173913">
            <a:extLst>
              <a:ext uri="{FF2B5EF4-FFF2-40B4-BE49-F238E27FC236}">
                <a16:creationId xmlns:a16="http://schemas.microsoft.com/office/drawing/2014/main" id="{D7DEAFA1-BA4D-3E6C-17F7-7622E675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84" t="-741"/>
          <a:stretch>
            <a:fillRect/>
          </a:stretch>
        </p:blipFill>
        <p:spPr>
          <a:xfrm>
            <a:off x="9855258" y="2398032"/>
            <a:ext cx="8154436" cy="7657175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B3686B85-1EC2-02D4-C509-341CB5D22252}"/>
              </a:ext>
            </a:extLst>
          </p:cNvPr>
          <p:cNvSpPr txBox="1"/>
          <p:nvPr/>
        </p:nvSpPr>
        <p:spPr>
          <a:xfrm>
            <a:off x="1061719" y="2297517"/>
            <a:ext cx="9672956" cy="1497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n-US" altLang="zh-CN" sz="4000" spc="745" dirty="0" err="1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DataBili</a:t>
            </a:r>
            <a:r>
              <a:rPr lang="zh-CN" altLang="en-US" sz="40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后端技术</a:t>
            </a:r>
            <a:r>
              <a:rPr lang="en-US" altLang="zh-CN" sz="40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: express </a:t>
            </a:r>
            <a:endParaRPr lang="zh-CN" altLang="en-US" sz="4000" spc="745" dirty="0">
              <a:solidFill>
                <a:srgbClr val="013690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</p:spTree>
    <p:extLst>
      <p:ext uri="{BB962C8B-B14F-4D97-AF65-F5344CB8AC3E}">
        <p14:creationId xmlns:p14="http://schemas.microsoft.com/office/powerpoint/2010/main" val="3690279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51" y="-4043745"/>
            <a:ext cx="18522302" cy="12302126"/>
          </a:xfrm>
          <a:prstGeom prst="rect">
            <a:avLst/>
          </a:prstGeom>
        </p:spPr>
      </p:pic>
      <p:sp>
        <p:nvSpPr>
          <p:cNvPr id="112" name="矩形: 圆顶角 16"/>
          <p:cNvSpPr/>
          <p:nvPr/>
        </p:nvSpPr>
        <p:spPr>
          <a:xfrm>
            <a:off x="-922107" y="-1521370"/>
            <a:ext cx="20116800" cy="105156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4593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矩形 17"/>
          <p:cNvSpPr/>
          <p:nvPr/>
        </p:nvSpPr>
        <p:spPr>
          <a:xfrm>
            <a:off x="-152400" y="4080005"/>
            <a:ext cx="18512357" cy="6384598"/>
          </a:xfrm>
          <a:prstGeom prst="rect">
            <a:avLst/>
          </a:prstGeom>
          <a:solidFill>
            <a:srgbClr val="0136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4" name="图片 28"/>
          <p:cNvPicPr>
            <a:picLocks noChangeAspect="1"/>
          </p:cNvPicPr>
          <p:nvPr/>
        </p:nvPicPr>
        <p:blipFill>
          <a:blip r:embed="rId3" cstate="print">
            <a:alphaModFix amt="14000"/>
            <a:biLevel thresh="25000"/>
          </a:blip>
          <a:stretch>
            <a:fillRect/>
          </a:stretch>
        </p:blipFill>
        <p:spPr>
          <a:xfrm>
            <a:off x="3144347" y="4333241"/>
            <a:ext cx="11999306" cy="11999306"/>
          </a:xfrm>
          <a:prstGeom prst="rect">
            <a:avLst/>
          </a:prstGeom>
        </p:spPr>
      </p:pic>
      <p:sp>
        <p:nvSpPr>
          <p:cNvPr id="115" name="TextBox 9"/>
          <p:cNvSpPr txBox="1"/>
          <p:nvPr/>
        </p:nvSpPr>
        <p:spPr>
          <a:xfrm>
            <a:off x="-5034590" y="5676999"/>
            <a:ext cx="28357180" cy="29993172"/>
          </a:xfrm>
          <a:prstGeom prst="round2Same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65"/>
              </a:lnSpc>
            </a:pPr>
            <a:endParaRPr dirty="0"/>
          </a:p>
        </p:txBody>
      </p:sp>
      <p:sp>
        <p:nvSpPr>
          <p:cNvPr id="116" name="TextBox 6"/>
          <p:cNvSpPr txBox="1"/>
          <p:nvPr/>
        </p:nvSpPr>
        <p:spPr>
          <a:xfrm>
            <a:off x="6910250" y="1672911"/>
            <a:ext cx="4467500" cy="4862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40"/>
              </a:lnSpc>
              <a:spcBef>
                <a:spcPct val="1"/>
              </a:spcBef>
            </a:pPr>
            <a:r>
              <a:rPr lang="en-US" sz="28600" dirty="0">
                <a:solidFill>
                  <a:srgbClr val="FFFF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典黑 Bold"/>
                <a:sym typeface="字由点字典黑 Bold"/>
              </a:rPr>
              <a:t>03</a:t>
            </a:r>
          </a:p>
        </p:txBody>
      </p:sp>
      <p:sp>
        <p:nvSpPr>
          <p:cNvPr id="117" name="TextBox 10"/>
          <p:cNvSpPr txBox="1"/>
          <p:nvPr/>
        </p:nvSpPr>
        <p:spPr>
          <a:xfrm>
            <a:off x="5232649" y="6424745"/>
            <a:ext cx="78105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algn="ctr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9600" b="0" i="0" u="none" strike="noStrike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+mn-cs"/>
              </a:rPr>
              <a:t>成果展示</a:t>
            </a:r>
            <a:endParaRPr dirty="0"/>
          </a:p>
        </p:txBody>
      </p:sp>
      <p:sp>
        <p:nvSpPr>
          <p:cNvPr id="118" name="AutoShape 12"/>
          <p:cNvSpPr/>
          <p:nvPr/>
        </p:nvSpPr>
        <p:spPr>
          <a:xfrm>
            <a:off x="4047808" y="7275133"/>
            <a:ext cx="119254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19" name="AutoShape 13"/>
          <p:cNvSpPr/>
          <p:nvPr/>
        </p:nvSpPr>
        <p:spPr>
          <a:xfrm>
            <a:off x="13047644" y="7284658"/>
            <a:ext cx="119254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20" name="AutoShape 6"/>
          <p:cNvSpPr/>
          <p:nvPr/>
        </p:nvSpPr>
        <p:spPr>
          <a:xfrm>
            <a:off x="-49659" y="9334500"/>
            <a:ext cx="18371906" cy="438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21" name="AutoShape 6"/>
          <p:cNvSpPr/>
          <p:nvPr/>
        </p:nvSpPr>
        <p:spPr>
          <a:xfrm>
            <a:off x="-41953" y="908634"/>
            <a:ext cx="18371906" cy="438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6C7D4-3E82-2604-5925-8E6BE207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Box 31">
            <a:extLst>
              <a:ext uri="{FF2B5EF4-FFF2-40B4-BE49-F238E27FC236}">
                <a16:creationId xmlns:a16="http://schemas.microsoft.com/office/drawing/2014/main" id="{CADD00B2-B199-D1AD-8015-C81BDB49EAAE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或许是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一条谋生道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7" name="TextBox 39">
            <a:extLst>
              <a:ext uri="{FF2B5EF4-FFF2-40B4-BE49-F238E27FC236}">
                <a16:creationId xmlns:a16="http://schemas.microsoft.com/office/drawing/2014/main" id="{8D15900E-EE47-354B-E685-FB2AA930E706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331183FF-30AD-CFD3-97FE-1C13448F63AD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2ADA664C-C3AE-030D-165C-8BD8616A479B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253C74-46AF-56AC-B676-C17AEA53A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B69D33-26CA-753F-8634-E6CCC7FB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-26091"/>
            <a:ext cx="18173920" cy="101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7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Freeform 5"/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369" name="Freeform 4"/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grpSp>
        <p:nvGrpSpPr>
          <p:cNvPr id="370" name="Group 2"/>
          <p:cNvGrpSpPr/>
          <p:nvPr/>
        </p:nvGrpSpPr>
        <p:grpSpPr>
          <a:xfrm>
            <a:off x="-1" y="1658663"/>
            <a:ext cx="18273037" cy="5633329"/>
            <a:chOff x="62145" y="85778"/>
            <a:chExt cx="22727910" cy="1365968"/>
          </a:xfrm>
          <a:solidFill>
            <a:srgbClr val="013690"/>
          </a:solidFill>
        </p:grpSpPr>
        <p:sp>
          <p:nvSpPr>
            <p:cNvPr id="371" name="Freeform 3"/>
            <p:cNvSpPr/>
            <p:nvPr/>
          </p:nvSpPr>
          <p:spPr>
            <a:xfrm>
              <a:off x="62145" y="85778"/>
              <a:ext cx="22727910" cy="1365968"/>
            </a:xfrm>
            <a:custGeom>
              <a:avLst/>
              <a:gdLst/>
              <a:ahLst/>
              <a:cxnLst/>
              <a:rect l="l" t="t" r="r" b="b"/>
              <a:pathLst>
                <a:path w="22727910" h="1730375">
                  <a:moveTo>
                    <a:pt x="0" y="0"/>
                  </a:moveTo>
                  <a:lnTo>
                    <a:pt x="22727910" y="0"/>
                  </a:lnTo>
                  <a:lnTo>
                    <a:pt x="22727910" y="1730375"/>
                  </a:lnTo>
                  <a:lnTo>
                    <a:pt x="0" y="173037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>
                <a:solidFill>
                  <a:srgbClr val="013690"/>
                </a:solidFill>
              </a:endParaRPr>
            </a:p>
          </p:txBody>
        </p:sp>
      </p:grpSp>
      <p:sp>
        <p:nvSpPr>
          <p:cNvPr id="372" name="AutoShape 4"/>
          <p:cNvSpPr/>
          <p:nvPr/>
        </p:nvSpPr>
        <p:spPr>
          <a:xfrm>
            <a:off x="678398" y="-9525"/>
            <a:ext cx="9525" cy="10296525"/>
          </a:xfrm>
          <a:prstGeom prst="line">
            <a:avLst/>
          </a:prstGeom>
          <a:ln w="9525" cap="rnd">
            <a:solidFill>
              <a:srgbClr val="0B0B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73" name="Group 2"/>
          <p:cNvGrpSpPr/>
          <p:nvPr/>
        </p:nvGrpSpPr>
        <p:grpSpPr>
          <a:xfrm>
            <a:off x="14541204" y="73283"/>
            <a:ext cx="227195" cy="10509158"/>
            <a:chOff x="0" y="0"/>
            <a:chExt cx="59837" cy="2767844"/>
          </a:xfrm>
          <a:solidFill>
            <a:srgbClr val="013690"/>
          </a:solidFill>
        </p:grpSpPr>
        <p:sp>
          <p:nvSpPr>
            <p:cNvPr id="374" name="Freeform 3"/>
            <p:cNvSpPr/>
            <p:nvPr/>
          </p:nvSpPr>
          <p:spPr>
            <a:xfrm>
              <a:off x="0" y="0"/>
              <a:ext cx="59837" cy="2767844"/>
            </a:xfrm>
            <a:custGeom>
              <a:avLst/>
              <a:gdLst/>
              <a:ahLst/>
              <a:cxnLst/>
              <a:rect l="l" t="t" r="r" b="b"/>
              <a:pathLst>
                <a:path w="59837" h="2767844">
                  <a:moveTo>
                    <a:pt x="29919" y="0"/>
                  </a:moveTo>
                  <a:lnTo>
                    <a:pt x="29919" y="0"/>
                  </a:lnTo>
                  <a:cubicBezTo>
                    <a:pt x="37854" y="0"/>
                    <a:pt x="45464" y="3152"/>
                    <a:pt x="51074" y="8763"/>
                  </a:cubicBezTo>
                  <a:cubicBezTo>
                    <a:pt x="56685" y="14374"/>
                    <a:pt x="59837" y="21984"/>
                    <a:pt x="59837" y="29919"/>
                  </a:cubicBezTo>
                  <a:lnTo>
                    <a:pt x="59837" y="2737926"/>
                  </a:lnTo>
                  <a:cubicBezTo>
                    <a:pt x="59837" y="2754449"/>
                    <a:pt x="46442" y="2767844"/>
                    <a:pt x="29919" y="2767844"/>
                  </a:cubicBezTo>
                  <a:lnTo>
                    <a:pt x="29919" y="2767844"/>
                  </a:lnTo>
                  <a:cubicBezTo>
                    <a:pt x="21984" y="2767844"/>
                    <a:pt x="14374" y="2764692"/>
                    <a:pt x="8763" y="2759081"/>
                  </a:cubicBezTo>
                  <a:cubicBezTo>
                    <a:pt x="3152" y="2753470"/>
                    <a:pt x="0" y="2745860"/>
                    <a:pt x="0" y="2737926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375" name="TextBox 4"/>
            <p:cNvSpPr txBox="1"/>
            <p:nvPr/>
          </p:nvSpPr>
          <p:spPr>
            <a:xfrm>
              <a:off x="0" y="-47625"/>
              <a:ext cx="59837" cy="281546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pic>
        <p:nvPicPr>
          <p:cNvPr id="376" name="图片 50"/>
          <p:cNvPicPr>
            <a:picLocks noChangeAspect="1"/>
          </p:cNvPicPr>
          <p:nvPr/>
        </p:nvPicPr>
        <p:blipFill>
          <a:blip r:embed="rId3" cstate="print"/>
          <a:srcRect r="8526"/>
          <a:stretch>
            <a:fillRect/>
          </a:stretch>
        </p:blipFill>
        <p:spPr>
          <a:xfrm>
            <a:off x="13642669" y="2706768"/>
            <a:ext cx="4658720" cy="7641244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377" name="矩形: 圆顶角 52"/>
          <p:cNvSpPr/>
          <p:nvPr/>
        </p:nvSpPr>
        <p:spPr>
          <a:xfrm>
            <a:off x="13642669" y="2706768"/>
            <a:ext cx="4658720" cy="805649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54593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8" name="Group 9"/>
          <p:cNvGrpSpPr/>
          <p:nvPr/>
        </p:nvGrpSpPr>
        <p:grpSpPr>
          <a:xfrm>
            <a:off x="12559920" y="8016210"/>
            <a:ext cx="496623" cy="3409785"/>
            <a:chOff x="0" y="0"/>
            <a:chExt cx="130798" cy="898050"/>
          </a:xfrm>
        </p:grpSpPr>
        <p:sp>
          <p:nvSpPr>
            <p:cNvPr id="379" name="Freeform 10"/>
            <p:cNvSpPr/>
            <p:nvPr/>
          </p:nvSpPr>
          <p:spPr>
            <a:xfrm>
              <a:off x="0" y="0"/>
              <a:ext cx="130798" cy="898050"/>
            </a:xfrm>
            <a:custGeom>
              <a:avLst/>
              <a:gdLst/>
              <a:ahLst/>
              <a:cxnLst/>
              <a:rect l="l" t="t" r="r" b="b"/>
              <a:pathLst>
                <a:path w="130798" h="898050">
                  <a:moveTo>
                    <a:pt x="65399" y="0"/>
                  </a:moveTo>
                  <a:lnTo>
                    <a:pt x="65399" y="0"/>
                  </a:lnTo>
                  <a:cubicBezTo>
                    <a:pt x="82744" y="0"/>
                    <a:pt x="99378" y="6890"/>
                    <a:pt x="111643" y="19155"/>
                  </a:cubicBezTo>
                  <a:cubicBezTo>
                    <a:pt x="123908" y="31420"/>
                    <a:pt x="130798" y="48054"/>
                    <a:pt x="130798" y="65399"/>
                  </a:cubicBezTo>
                  <a:lnTo>
                    <a:pt x="130798" y="832651"/>
                  </a:lnTo>
                  <a:cubicBezTo>
                    <a:pt x="130798" y="849996"/>
                    <a:pt x="123908" y="866631"/>
                    <a:pt x="111643" y="878895"/>
                  </a:cubicBezTo>
                  <a:cubicBezTo>
                    <a:pt x="99378" y="891160"/>
                    <a:pt x="82744" y="898050"/>
                    <a:pt x="65399" y="898050"/>
                  </a:cubicBezTo>
                  <a:lnTo>
                    <a:pt x="65399" y="898050"/>
                  </a:lnTo>
                  <a:cubicBezTo>
                    <a:pt x="29280" y="898050"/>
                    <a:pt x="0" y="868770"/>
                    <a:pt x="0" y="832651"/>
                  </a:cubicBezTo>
                  <a:lnTo>
                    <a:pt x="0" y="65399"/>
                  </a:lnTo>
                  <a:cubicBezTo>
                    <a:pt x="0" y="29280"/>
                    <a:pt x="29280" y="0"/>
                    <a:pt x="65399" y="0"/>
                  </a:cubicBezTo>
                  <a:close/>
                </a:path>
              </a:pathLst>
            </a:cu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rgbClr val="013690"/>
                </a:solidFill>
              </a:endParaRPr>
            </a:p>
          </p:txBody>
        </p:sp>
        <p:sp>
          <p:nvSpPr>
            <p:cNvPr id="380" name="TextBox 11"/>
            <p:cNvSpPr txBox="1"/>
            <p:nvPr/>
          </p:nvSpPr>
          <p:spPr>
            <a:xfrm>
              <a:off x="0" y="-47625"/>
              <a:ext cx="130798" cy="94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381" name="Freeform 13"/>
          <p:cNvSpPr/>
          <p:nvPr/>
        </p:nvSpPr>
        <p:spPr>
          <a:xfrm>
            <a:off x="1293983" y="8133037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82" name="Freeform 14"/>
          <p:cNvSpPr/>
          <p:nvPr/>
        </p:nvSpPr>
        <p:spPr>
          <a:xfrm>
            <a:off x="8026623" y="8115872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83" name="Group 15"/>
          <p:cNvGrpSpPr/>
          <p:nvPr/>
        </p:nvGrpSpPr>
        <p:grpSpPr>
          <a:xfrm>
            <a:off x="584541" y="2990947"/>
            <a:ext cx="208565" cy="3113542"/>
            <a:chOff x="0" y="0"/>
            <a:chExt cx="54931" cy="820027"/>
          </a:xfrm>
        </p:grpSpPr>
        <p:sp>
          <p:nvSpPr>
            <p:cNvPr id="384" name="Freeform 16"/>
            <p:cNvSpPr/>
            <p:nvPr/>
          </p:nvSpPr>
          <p:spPr>
            <a:xfrm>
              <a:off x="0" y="0"/>
              <a:ext cx="54931" cy="820027"/>
            </a:xfrm>
            <a:custGeom>
              <a:avLst/>
              <a:gdLst/>
              <a:ahLst/>
              <a:cxnLst/>
              <a:rect l="l" t="t" r="r" b="b"/>
              <a:pathLst>
                <a:path w="54931" h="820027">
                  <a:moveTo>
                    <a:pt x="27465" y="0"/>
                  </a:moveTo>
                  <a:lnTo>
                    <a:pt x="27465" y="0"/>
                  </a:lnTo>
                  <a:cubicBezTo>
                    <a:pt x="34750" y="0"/>
                    <a:pt x="41736" y="2894"/>
                    <a:pt x="46886" y="8044"/>
                  </a:cubicBezTo>
                  <a:cubicBezTo>
                    <a:pt x="52037" y="13195"/>
                    <a:pt x="54931" y="20181"/>
                    <a:pt x="54931" y="27465"/>
                  </a:cubicBezTo>
                  <a:lnTo>
                    <a:pt x="54931" y="792562"/>
                  </a:lnTo>
                  <a:cubicBezTo>
                    <a:pt x="54931" y="799846"/>
                    <a:pt x="52037" y="806832"/>
                    <a:pt x="46886" y="811983"/>
                  </a:cubicBezTo>
                  <a:cubicBezTo>
                    <a:pt x="41736" y="817134"/>
                    <a:pt x="34750" y="820027"/>
                    <a:pt x="27465" y="820027"/>
                  </a:cubicBezTo>
                  <a:lnTo>
                    <a:pt x="27465" y="820027"/>
                  </a:lnTo>
                  <a:cubicBezTo>
                    <a:pt x="20181" y="820027"/>
                    <a:pt x="13195" y="817134"/>
                    <a:pt x="8044" y="811983"/>
                  </a:cubicBezTo>
                  <a:cubicBezTo>
                    <a:pt x="2894" y="806832"/>
                    <a:pt x="0" y="799846"/>
                    <a:pt x="0" y="792562"/>
                  </a:cubicBezTo>
                  <a:lnTo>
                    <a:pt x="0" y="27465"/>
                  </a:lnTo>
                  <a:cubicBezTo>
                    <a:pt x="0" y="20181"/>
                    <a:pt x="2894" y="13195"/>
                    <a:pt x="8044" y="8044"/>
                  </a:cubicBezTo>
                  <a:cubicBezTo>
                    <a:pt x="13195" y="2894"/>
                    <a:pt x="20181" y="0"/>
                    <a:pt x="2746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85" name="TextBox 17"/>
            <p:cNvSpPr txBox="1"/>
            <p:nvPr/>
          </p:nvSpPr>
          <p:spPr>
            <a:xfrm>
              <a:off x="0" y="-47625"/>
              <a:ext cx="54931" cy="86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386" name="TextBox 19"/>
          <p:cNvSpPr txBox="1"/>
          <p:nvPr/>
        </p:nvSpPr>
        <p:spPr>
          <a:xfrm>
            <a:off x="1269380" y="2122350"/>
            <a:ext cx="5221328" cy="1528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00"/>
              </a:lnSpc>
            </a:pPr>
            <a:r>
              <a:rPr lang="en-US" sz="7200" spc="297" dirty="0">
                <a:solidFill>
                  <a:schemeClr val="bg1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倔强黑"/>
                <a:sym typeface="字由点字倔强黑"/>
              </a:rPr>
              <a:t>THANKS</a:t>
            </a:r>
          </a:p>
        </p:txBody>
      </p:sp>
      <p:sp>
        <p:nvSpPr>
          <p:cNvPr id="387" name="TextBox 20"/>
          <p:cNvSpPr txBox="1"/>
          <p:nvPr/>
        </p:nvSpPr>
        <p:spPr>
          <a:xfrm>
            <a:off x="1184029" y="3797332"/>
            <a:ext cx="8352036" cy="187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00"/>
              </a:lnSpc>
            </a:pPr>
            <a:r>
              <a:rPr lang="zh-CN" altLang="en-US" sz="11000" spc="349" dirty="0">
                <a:solidFill>
                  <a:schemeClr val="bg1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倔强黑"/>
                <a:sym typeface="字由点字倔强黑"/>
              </a:rPr>
              <a:t>感谢观看</a:t>
            </a:r>
            <a:endParaRPr lang="en-US" sz="11000" spc="349" dirty="0">
              <a:solidFill>
                <a:schemeClr val="bg1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倔强黑"/>
              <a:sym typeface="字由点字倔强黑"/>
            </a:endParaRPr>
          </a:p>
        </p:txBody>
      </p:sp>
      <p:sp>
        <p:nvSpPr>
          <p:cNvPr id="388" name="TextBox 21"/>
          <p:cNvSpPr txBox="1"/>
          <p:nvPr/>
        </p:nvSpPr>
        <p:spPr>
          <a:xfrm>
            <a:off x="2069531" y="8133037"/>
            <a:ext cx="1364751" cy="46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0"/>
              </a:lnSpc>
              <a:spcBef>
                <a:spcPct val="1"/>
              </a:spcBef>
            </a:pPr>
            <a:r>
              <a:rPr lang="en-US" sz="2500" u="none" strike="noStrike" dirty="0">
                <a:solidFill>
                  <a:srgbClr val="013690"/>
                </a:solidFill>
                <a:latin typeface="思源宋体 2 Bold" panose="02020700000000000000" charset="-122"/>
                <a:ea typeface="思源宋体 2 Bold" panose="02020700000000000000" charset="-122"/>
                <a:cs typeface="思源黑体 1"/>
                <a:sym typeface="思源黑体 1"/>
              </a:rPr>
              <a:t>汇报人：</a:t>
            </a:r>
          </a:p>
        </p:txBody>
      </p:sp>
      <p:sp>
        <p:nvSpPr>
          <p:cNvPr id="390" name="TextBox 24"/>
          <p:cNvSpPr txBox="1"/>
          <p:nvPr/>
        </p:nvSpPr>
        <p:spPr>
          <a:xfrm>
            <a:off x="8714712" y="8137401"/>
            <a:ext cx="1364751" cy="46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0"/>
              </a:lnSpc>
              <a:spcBef>
                <a:spcPct val="1"/>
              </a:spcBef>
            </a:pPr>
            <a:r>
              <a:rPr lang="en-US" sz="2500" dirty="0">
                <a:solidFill>
                  <a:srgbClr val="013690"/>
                </a:solidFill>
                <a:latin typeface="思源宋体 2 Bold" panose="02020700000000000000" charset="-122"/>
                <a:ea typeface="思源宋体 2 Bold" panose="02020700000000000000" charset="-122"/>
                <a:cs typeface="思源黑体 1"/>
                <a:sym typeface="思源黑体 1"/>
              </a:rPr>
              <a:t>时    间</a:t>
            </a:r>
            <a:r>
              <a:rPr lang="en-US" sz="2500" u="none" strike="noStrike" dirty="0">
                <a:solidFill>
                  <a:srgbClr val="013690"/>
                </a:solidFill>
                <a:latin typeface="思源宋体 2 Bold" panose="02020700000000000000" charset="-122"/>
                <a:ea typeface="思源宋体 2 Bold" panose="02020700000000000000" charset="-122"/>
                <a:cs typeface="思源黑体 1"/>
                <a:sym typeface="思源黑体 1"/>
              </a:rPr>
              <a:t>：</a:t>
            </a:r>
          </a:p>
        </p:txBody>
      </p:sp>
      <p:sp>
        <p:nvSpPr>
          <p:cNvPr id="391" name="TextBox 25"/>
          <p:cNvSpPr txBox="1"/>
          <p:nvPr/>
        </p:nvSpPr>
        <p:spPr>
          <a:xfrm>
            <a:off x="10147650" y="8167120"/>
            <a:ext cx="1364751" cy="46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000"/>
              </a:lnSpc>
              <a:spcBef>
                <a:spcPct val="1"/>
              </a:spcBef>
            </a:pPr>
            <a:r>
              <a:rPr lang="en-US" altLang="zh-CN" sz="2500" dirty="0">
                <a:solidFill>
                  <a:srgbClr val="013690"/>
                </a:solidFill>
                <a:latin typeface="思源宋体 2 Bold" panose="02020700000000000000" charset="-122"/>
                <a:ea typeface="思源宋体 2 Bold" panose="02020700000000000000" charset="-122"/>
                <a:cs typeface="思源黑体 1"/>
                <a:sym typeface="思源黑体 1"/>
              </a:rPr>
              <a:t>2025.6.9</a:t>
            </a:r>
          </a:p>
        </p:txBody>
      </p:sp>
      <p:sp>
        <p:nvSpPr>
          <p:cNvPr id="392" name="Freeform 6"/>
          <p:cNvSpPr/>
          <p:nvPr/>
        </p:nvSpPr>
        <p:spPr>
          <a:xfrm rot="10060989">
            <a:off x="-3513698" y="-3516301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0"/>
                </a:lnTo>
                <a:lnTo>
                  <a:pt x="0" y="472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396" name="图片 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4165" y="-388527"/>
            <a:ext cx="2618234" cy="2618816"/>
          </a:xfrm>
          <a:prstGeom prst="rect">
            <a:avLst/>
          </a:prstGeom>
        </p:spPr>
      </p:pic>
      <p:pic>
        <p:nvPicPr>
          <p:cNvPr id="398" name="图片 43"/>
          <p:cNvPicPr>
            <a:picLocks noChangeAspect="1"/>
          </p:cNvPicPr>
          <p:nvPr/>
        </p:nvPicPr>
        <p:blipFill>
          <a:blip r:embed="rId9" cstate="print"/>
          <a:srcRect l="13757" r="9940"/>
          <a:stretch>
            <a:fillRect/>
          </a:stretch>
        </p:blipFill>
        <p:spPr>
          <a:xfrm>
            <a:off x="10351043" y="-17091"/>
            <a:ext cx="3917314" cy="7699917"/>
          </a:xfrm>
          <a:prstGeom prst="round2SameRect">
            <a:avLst>
              <a:gd name="adj1" fmla="val 0"/>
              <a:gd name="adj2" fmla="val 50000"/>
            </a:avLst>
          </a:prstGeom>
        </p:spPr>
      </p:pic>
      <p:sp>
        <p:nvSpPr>
          <p:cNvPr id="399" name="矩形: 圆顶角 51"/>
          <p:cNvSpPr/>
          <p:nvPr/>
        </p:nvSpPr>
        <p:spPr>
          <a:xfrm>
            <a:off x="10357155" y="3235"/>
            <a:ext cx="3911202" cy="7699917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154593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25">
            <a:extLst>
              <a:ext uri="{FF2B5EF4-FFF2-40B4-BE49-F238E27FC236}">
                <a16:creationId xmlns:a16="http://schemas.microsoft.com/office/drawing/2014/main" id="{C57099A9-D96A-9404-E9C5-B3B74522FC2F}"/>
              </a:ext>
            </a:extLst>
          </p:cNvPr>
          <p:cNvSpPr txBox="1"/>
          <p:nvPr/>
        </p:nvSpPr>
        <p:spPr>
          <a:xfrm>
            <a:off x="3550424" y="8137401"/>
            <a:ext cx="3132249" cy="461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000"/>
              </a:lnSpc>
              <a:spcBef>
                <a:spcPct val="1"/>
              </a:spcBef>
            </a:pPr>
            <a:r>
              <a:rPr lang="zh-CN" altLang="en-US" sz="2500" dirty="0">
                <a:solidFill>
                  <a:srgbClr val="013690"/>
                </a:solidFill>
                <a:latin typeface="思源宋体 2 Bold" panose="02020700000000000000" charset="-122"/>
                <a:ea typeface="思源宋体 2 Bold" panose="02020700000000000000" charset="-122"/>
                <a:cs typeface="思源黑体 1"/>
                <a:sym typeface="思源黑体 1"/>
              </a:rPr>
              <a:t>王逸群、熊涛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svg="http://schemas.microsoft.com/office/drawing/2016/SVG/main" xmlns:p14="http://schemas.microsoft.com/office/powerpoint/2010/main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" y="-3172612"/>
            <a:ext cx="18356494" cy="12192000"/>
          </a:xfrm>
          <a:prstGeom prst="rect">
            <a:avLst/>
          </a:prstGeom>
        </p:spPr>
      </p:pic>
      <p:sp>
        <p:nvSpPr>
          <p:cNvPr id="440" name="矩形: 圆顶角 16"/>
          <p:cNvSpPr/>
          <p:nvPr/>
        </p:nvSpPr>
        <p:spPr>
          <a:xfrm>
            <a:off x="-228600" y="-1727397"/>
            <a:ext cx="20116800" cy="105156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4593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1" name="矩形 17"/>
          <p:cNvSpPr/>
          <p:nvPr/>
        </p:nvSpPr>
        <p:spPr>
          <a:xfrm>
            <a:off x="-152400" y="4080005"/>
            <a:ext cx="18512357" cy="6384598"/>
          </a:xfrm>
          <a:prstGeom prst="rect">
            <a:avLst/>
          </a:prstGeom>
          <a:solidFill>
            <a:srgbClr val="0136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2" name="图片 37"/>
          <p:cNvPicPr>
            <a:picLocks noChangeAspect="1"/>
          </p:cNvPicPr>
          <p:nvPr/>
        </p:nvPicPr>
        <p:blipFill>
          <a:blip r:embed="rId3" cstate="print">
            <a:alphaModFix amt="14000"/>
            <a:biLevel thresh="25000"/>
          </a:blip>
          <a:stretch>
            <a:fillRect/>
          </a:stretch>
        </p:blipFill>
        <p:spPr>
          <a:xfrm>
            <a:off x="3144347" y="4385544"/>
            <a:ext cx="11999306" cy="11999306"/>
          </a:xfrm>
          <a:prstGeom prst="rect">
            <a:avLst/>
          </a:prstGeom>
        </p:spPr>
      </p:pic>
      <p:sp>
        <p:nvSpPr>
          <p:cNvPr id="443" name="TextBox 9"/>
          <p:cNvSpPr txBox="1"/>
          <p:nvPr/>
        </p:nvSpPr>
        <p:spPr>
          <a:xfrm>
            <a:off x="-5034590" y="5676999"/>
            <a:ext cx="28357180" cy="29993172"/>
          </a:xfrm>
          <a:prstGeom prst="round2Same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65"/>
              </a:lnSpc>
            </a:pPr>
            <a:endParaRPr dirty="0"/>
          </a:p>
        </p:txBody>
      </p:sp>
      <p:sp>
        <p:nvSpPr>
          <p:cNvPr id="444" name="TextBox 6"/>
          <p:cNvSpPr txBox="1"/>
          <p:nvPr/>
        </p:nvSpPr>
        <p:spPr>
          <a:xfrm>
            <a:off x="6858000" y="1608613"/>
            <a:ext cx="4572000" cy="4862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40"/>
              </a:lnSpc>
              <a:spcBef>
                <a:spcPct val="1"/>
              </a:spcBef>
            </a:pPr>
            <a:r>
              <a:rPr lang="en-US" sz="28600" dirty="0">
                <a:solidFill>
                  <a:srgbClr val="FFFF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典黑 Bold"/>
                <a:sym typeface="字由点字典黑 Bold"/>
              </a:rPr>
              <a:t>01</a:t>
            </a:r>
          </a:p>
        </p:txBody>
      </p:sp>
      <p:sp>
        <p:nvSpPr>
          <p:cNvPr id="445" name="TextBox 10"/>
          <p:cNvSpPr txBox="1"/>
          <p:nvPr/>
        </p:nvSpPr>
        <p:spPr>
          <a:xfrm>
            <a:off x="5401478" y="6415426"/>
            <a:ext cx="7485044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思源宋体-超粗体" panose="02020900000000000000" charset="-122"/>
                <a:ea typeface="思源宋体-超粗体" panose="02020900000000000000" charset="-122"/>
              </a:rPr>
              <a:t>课题概述</a:t>
            </a:r>
            <a:endParaRPr lang="en-US" altLang="zh-CN" sz="9600" dirty="0">
              <a:solidFill>
                <a:schemeClr val="bg1"/>
              </a:solidFill>
              <a:latin typeface="思源宋体-超粗体" panose="02020900000000000000" charset="-122"/>
              <a:ea typeface="思源宋体-超粗体" panose="02020900000000000000" charset="-122"/>
            </a:endParaRPr>
          </a:p>
          <a:p>
            <a:pPr algn="ctr"/>
            <a:endParaRPr lang="en-US" altLang="zh-CN" sz="9600" dirty="0">
              <a:solidFill>
                <a:schemeClr val="bg1"/>
              </a:solidFill>
              <a:latin typeface="思源宋体-超粗体" panose="02020900000000000000" charset="-122"/>
              <a:ea typeface="思源宋体-超粗体" panose="02020900000000000000" charset="-122"/>
            </a:endParaRPr>
          </a:p>
          <a:p>
            <a:pPr algn="ctr"/>
            <a:endParaRPr lang="en-US" altLang="zh-CN" sz="9600" dirty="0">
              <a:solidFill>
                <a:schemeClr val="bg1"/>
              </a:solidFill>
              <a:latin typeface="思源宋体-超粗体" panose="02020900000000000000" charset="-122"/>
              <a:ea typeface="思源宋体-超粗体" panose="02020900000000000000" charset="-122"/>
            </a:endParaRPr>
          </a:p>
        </p:txBody>
      </p:sp>
      <p:sp>
        <p:nvSpPr>
          <p:cNvPr id="446" name="AutoShape 12"/>
          <p:cNvSpPr/>
          <p:nvPr/>
        </p:nvSpPr>
        <p:spPr>
          <a:xfrm>
            <a:off x="4030364" y="7265814"/>
            <a:ext cx="119254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47" name="AutoShape 13"/>
          <p:cNvSpPr/>
          <p:nvPr/>
        </p:nvSpPr>
        <p:spPr>
          <a:xfrm>
            <a:off x="13030200" y="7275339"/>
            <a:ext cx="119254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48" name="AutoShape 6"/>
          <p:cNvSpPr/>
          <p:nvPr/>
        </p:nvSpPr>
        <p:spPr>
          <a:xfrm>
            <a:off x="-49659" y="9334500"/>
            <a:ext cx="18371906" cy="438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49" name="AutoShape 6"/>
          <p:cNvSpPr/>
          <p:nvPr/>
        </p:nvSpPr>
        <p:spPr>
          <a:xfrm>
            <a:off x="-41953" y="908634"/>
            <a:ext cx="18371906" cy="438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Freeform 4"/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52" name="Freeform 5"/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grpSp>
        <p:nvGrpSpPr>
          <p:cNvPr id="453" name="Group 35"/>
          <p:cNvGrpSpPr/>
          <p:nvPr/>
        </p:nvGrpSpPr>
        <p:grpSpPr>
          <a:xfrm>
            <a:off x="697448" y="6441938"/>
            <a:ext cx="5630031" cy="1074229"/>
            <a:chOff x="0" y="0"/>
            <a:chExt cx="1289998" cy="704027"/>
          </a:xfrm>
          <a:solidFill>
            <a:srgbClr val="789AD2"/>
          </a:solidFill>
        </p:grpSpPr>
        <p:sp>
          <p:nvSpPr>
            <p:cNvPr id="454" name="Freeform 36"/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55" name="TextBox 37"/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grpSp>
        <p:nvGrpSpPr>
          <p:cNvPr id="456" name="Group 40"/>
          <p:cNvGrpSpPr/>
          <p:nvPr/>
        </p:nvGrpSpPr>
        <p:grpSpPr>
          <a:xfrm>
            <a:off x="678397" y="4499398"/>
            <a:ext cx="5586742" cy="1151276"/>
            <a:chOff x="0" y="0"/>
            <a:chExt cx="1289998" cy="704027"/>
          </a:xfrm>
          <a:solidFill>
            <a:srgbClr val="013690"/>
          </a:solidFill>
        </p:grpSpPr>
        <p:sp>
          <p:nvSpPr>
            <p:cNvPr id="457" name="Freeform 41"/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58" name="TextBox 42"/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67" name="TextBox 4"/>
          <p:cNvSpPr txBox="1"/>
          <p:nvPr/>
        </p:nvSpPr>
        <p:spPr>
          <a:xfrm>
            <a:off x="1061720" y="1103630"/>
            <a:ext cx="9911080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一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选题动机</a:t>
            </a:r>
            <a:endParaRPr lang="en-US" altLang="zh-CN" sz="6600" spc="745" dirty="0">
              <a:solidFill>
                <a:srgbClr val="013690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grpSp>
        <p:nvGrpSpPr>
          <p:cNvPr id="468" name="组合 50"/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/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/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/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/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/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/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/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ONE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76" name="AutoShape 19"/>
          <p:cNvSpPr/>
          <p:nvPr/>
        </p:nvSpPr>
        <p:spPr>
          <a:xfrm>
            <a:off x="6370732" y="5008268"/>
            <a:ext cx="679677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77" name="AutoShape 20"/>
          <p:cNvSpPr/>
          <p:nvPr/>
        </p:nvSpPr>
        <p:spPr>
          <a:xfrm>
            <a:off x="6370732" y="6942719"/>
            <a:ext cx="679677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78" name="AutoShape 21"/>
          <p:cNvSpPr/>
          <p:nvPr/>
        </p:nvSpPr>
        <p:spPr>
          <a:xfrm flipH="1">
            <a:off x="7040884" y="5036181"/>
            <a:ext cx="9525" cy="1906538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80" name="TextBox 31"/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可能的谋生道路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1" name="AutoShape 32"/>
          <p:cNvSpPr/>
          <p:nvPr/>
        </p:nvSpPr>
        <p:spPr>
          <a:xfrm>
            <a:off x="11392220" y="5008268"/>
            <a:ext cx="660626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/>
          </a:p>
        </p:txBody>
      </p:sp>
      <p:sp>
        <p:nvSpPr>
          <p:cNvPr id="483" name="AutoShape 34"/>
          <p:cNvSpPr/>
          <p:nvPr/>
        </p:nvSpPr>
        <p:spPr>
          <a:xfrm flipH="1">
            <a:off x="11382695" y="5036182"/>
            <a:ext cx="9525" cy="1981969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grpSp>
        <p:nvGrpSpPr>
          <p:cNvPr id="484" name="Group 35"/>
          <p:cNvGrpSpPr/>
          <p:nvPr/>
        </p:nvGrpSpPr>
        <p:grpSpPr>
          <a:xfrm>
            <a:off x="12177307" y="4499398"/>
            <a:ext cx="5692577" cy="1151276"/>
            <a:chOff x="0" y="0"/>
            <a:chExt cx="1289998" cy="704027"/>
          </a:xfrm>
          <a:solidFill>
            <a:srgbClr val="789AD2"/>
          </a:solidFill>
        </p:grpSpPr>
        <p:sp>
          <p:nvSpPr>
            <p:cNvPr id="485" name="Freeform 36"/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86" name="TextBox 37"/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87" name="TextBox 39"/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国内独一档的视频平台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grpSp>
        <p:nvGrpSpPr>
          <p:cNvPr id="488" name="Group 40"/>
          <p:cNvGrpSpPr/>
          <p:nvPr/>
        </p:nvGrpSpPr>
        <p:grpSpPr>
          <a:xfrm>
            <a:off x="12196358" y="6441963"/>
            <a:ext cx="5673526" cy="1074205"/>
            <a:chOff x="0" y="0"/>
            <a:chExt cx="1289998" cy="704027"/>
          </a:xfrm>
          <a:solidFill>
            <a:srgbClr val="013690"/>
          </a:solidFill>
        </p:grpSpPr>
        <p:sp>
          <p:nvSpPr>
            <p:cNvPr id="489" name="Freeform 41"/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90" name="TextBox 42"/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91" name="TextBox 44"/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适合大数据分析的平台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92" name="AutoShape 32"/>
          <p:cNvSpPr/>
          <p:nvPr/>
        </p:nvSpPr>
        <p:spPr>
          <a:xfrm>
            <a:off x="11382695" y="7018151"/>
            <a:ext cx="679677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414E13-36CD-4F34-1A09-B3E339E96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747" y="4473977"/>
            <a:ext cx="2514600" cy="2505075"/>
          </a:xfrm>
          <a:prstGeom prst="rect">
            <a:avLst/>
          </a:prstGeom>
        </p:spPr>
      </p:pic>
      <p:sp>
        <p:nvSpPr>
          <p:cNvPr id="10" name="TextBox 44">
            <a:extLst>
              <a:ext uri="{FF2B5EF4-FFF2-40B4-BE49-F238E27FC236}">
                <a16:creationId xmlns:a16="http://schemas.microsoft.com/office/drawing/2014/main" id="{0DCE185E-72F7-6A04-5718-11AEF8D34C5E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日常使用的视频平台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9DB2DD-85EF-7C1E-987C-C99FE1DD325C}"/>
              </a:ext>
            </a:extLst>
          </p:cNvPr>
          <p:cNvSpPr/>
          <p:nvPr/>
        </p:nvSpPr>
        <p:spPr>
          <a:xfrm>
            <a:off x="8167454" y="2090730"/>
            <a:ext cx="369325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</a:t>
            </a:r>
            <a:r>
              <a:rPr lang="zh-CN" alt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7A99BC-07E3-E397-D670-61B2FA88BC7A}"/>
              </a:ext>
            </a:extLst>
          </p:cNvPr>
          <p:cNvSpPr/>
          <p:nvPr/>
        </p:nvSpPr>
        <p:spPr>
          <a:xfrm>
            <a:off x="697448" y="3422389"/>
            <a:ext cx="55581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主观</a:t>
            </a:r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3F182A-25B3-913F-73CD-605F5DB661DD}"/>
              </a:ext>
            </a:extLst>
          </p:cNvPr>
          <p:cNvSpPr/>
          <p:nvPr/>
        </p:nvSpPr>
        <p:spPr>
          <a:xfrm>
            <a:off x="12177307" y="3422389"/>
            <a:ext cx="56925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客观</a:t>
            </a:r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B59C8-C122-BF0C-1A81-1A1E825B7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Freeform 4">
            <a:extLst>
              <a:ext uri="{FF2B5EF4-FFF2-40B4-BE49-F238E27FC236}">
                <a16:creationId xmlns:a16="http://schemas.microsoft.com/office/drawing/2014/main" id="{173FB35A-13AA-3A9E-86A0-5821DF02E204}"/>
              </a:ext>
            </a:extLst>
          </p:cNvPr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52" name="Freeform 5">
            <a:extLst>
              <a:ext uri="{FF2B5EF4-FFF2-40B4-BE49-F238E27FC236}">
                <a16:creationId xmlns:a16="http://schemas.microsoft.com/office/drawing/2014/main" id="{BD7E5F49-E6E4-D109-5135-281465BCAA77}"/>
              </a:ext>
            </a:extLst>
          </p:cNvPr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grpSp>
        <p:nvGrpSpPr>
          <p:cNvPr id="453" name="Group 35">
            <a:extLst>
              <a:ext uri="{FF2B5EF4-FFF2-40B4-BE49-F238E27FC236}">
                <a16:creationId xmlns:a16="http://schemas.microsoft.com/office/drawing/2014/main" id="{5A2B845F-CF21-5FB9-EF19-38FD9C49B9E5}"/>
              </a:ext>
            </a:extLst>
          </p:cNvPr>
          <p:cNvGrpSpPr/>
          <p:nvPr/>
        </p:nvGrpSpPr>
        <p:grpSpPr>
          <a:xfrm>
            <a:off x="697448" y="6441938"/>
            <a:ext cx="5630031" cy="1074229"/>
            <a:chOff x="0" y="0"/>
            <a:chExt cx="1289998" cy="704027"/>
          </a:xfrm>
          <a:solidFill>
            <a:srgbClr val="789AD2"/>
          </a:solidFill>
        </p:grpSpPr>
        <p:sp>
          <p:nvSpPr>
            <p:cNvPr id="454" name="Freeform 36">
              <a:extLst>
                <a:ext uri="{FF2B5EF4-FFF2-40B4-BE49-F238E27FC236}">
                  <a16:creationId xmlns:a16="http://schemas.microsoft.com/office/drawing/2014/main" id="{3C7ACEB1-85D7-F78D-E039-022C714A1471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55" name="TextBox 37">
              <a:extLst>
                <a:ext uri="{FF2B5EF4-FFF2-40B4-BE49-F238E27FC236}">
                  <a16:creationId xmlns:a16="http://schemas.microsoft.com/office/drawing/2014/main" id="{91348B7D-7E47-29C5-E831-B51E48F2A1D1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grpSp>
        <p:nvGrpSpPr>
          <p:cNvPr id="456" name="Group 40">
            <a:extLst>
              <a:ext uri="{FF2B5EF4-FFF2-40B4-BE49-F238E27FC236}">
                <a16:creationId xmlns:a16="http://schemas.microsoft.com/office/drawing/2014/main" id="{14239E1C-CCDF-B0F5-83A4-92E4566DC5A8}"/>
              </a:ext>
            </a:extLst>
          </p:cNvPr>
          <p:cNvGrpSpPr/>
          <p:nvPr/>
        </p:nvGrpSpPr>
        <p:grpSpPr>
          <a:xfrm>
            <a:off x="678397" y="4499398"/>
            <a:ext cx="5586742" cy="1151276"/>
            <a:chOff x="0" y="0"/>
            <a:chExt cx="1289998" cy="704027"/>
          </a:xfrm>
          <a:solidFill>
            <a:srgbClr val="013690"/>
          </a:solidFill>
        </p:grpSpPr>
        <p:sp>
          <p:nvSpPr>
            <p:cNvPr id="457" name="Freeform 41">
              <a:extLst>
                <a:ext uri="{FF2B5EF4-FFF2-40B4-BE49-F238E27FC236}">
                  <a16:creationId xmlns:a16="http://schemas.microsoft.com/office/drawing/2014/main" id="{D531D9E9-C3D1-14C6-3E48-BD018BE6437E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58" name="TextBox 42">
              <a:extLst>
                <a:ext uri="{FF2B5EF4-FFF2-40B4-BE49-F238E27FC236}">
                  <a16:creationId xmlns:a16="http://schemas.microsoft.com/office/drawing/2014/main" id="{05FE5E16-C267-76FA-7C15-48F2F174DC75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67" name="TextBox 4">
            <a:extLst>
              <a:ext uri="{FF2B5EF4-FFF2-40B4-BE49-F238E27FC236}">
                <a16:creationId xmlns:a16="http://schemas.microsoft.com/office/drawing/2014/main" id="{F8744ACF-0E98-0D5B-D22B-91356FB26F6F}"/>
              </a:ext>
            </a:extLst>
          </p:cNvPr>
          <p:cNvSpPr txBox="1"/>
          <p:nvPr/>
        </p:nvSpPr>
        <p:spPr>
          <a:xfrm>
            <a:off x="1061720" y="1103630"/>
            <a:ext cx="9911080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二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课题目标</a:t>
            </a:r>
            <a:endParaRPr lang="en-US" altLang="zh-CN" sz="6600" spc="745" dirty="0">
              <a:solidFill>
                <a:srgbClr val="013690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2F753430-C968-4305-B71E-CFD8CFCC0445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75A8921E-7C36-2A30-ABD6-CFD8C8AC5E27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DAC74E24-9CDF-67AD-9552-8BDFEED1E60C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713F9F99-4DE2-D0F9-B55A-522078B72FE7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8DD9669F-9FA9-BEC3-0B03-3BEF0F6201C4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562974F6-C979-A6AE-9F11-292A01AB08C5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7C930F82-AB8B-6759-B1DC-CA6690DA35C3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AB76A76C-C8EB-1D3F-3676-80A07235CC9D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TWO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76" name="AutoShape 19">
            <a:extLst>
              <a:ext uri="{FF2B5EF4-FFF2-40B4-BE49-F238E27FC236}">
                <a16:creationId xmlns:a16="http://schemas.microsoft.com/office/drawing/2014/main" id="{84A349DF-350C-1DF2-C926-C87B78C1ECBA}"/>
              </a:ext>
            </a:extLst>
          </p:cNvPr>
          <p:cNvSpPr/>
          <p:nvPr/>
        </p:nvSpPr>
        <p:spPr>
          <a:xfrm>
            <a:off x="6370732" y="5008268"/>
            <a:ext cx="679677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77" name="AutoShape 20">
            <a:extLst>
              <a:ext uri="{FF2B5EF4-FFF2-40B4-BE49-F238E27FC236}">
                <a16:creationId xmlns:a16="http://schemas.microsoft.com/office/drawing/2014/main" id="{2B2E143A-50F4-B69A-8ADD-BFFF096627E1}"/>
              </a:ext>
            </a:extLst>
          </p:cNvPr>
          <p:cNvSpPr/>
          <p:nvPr/>
        </p:nvSpPr>
        <p:spPr>
          <a:xfrm>
            <a:off x="6370732" y="6942719"/>
            <a:ext cx="679677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78" name="AutoShape 21">
            <a:extLst>
              <a:ext uri="{FF2B5EF4-FFF2-40B4-BE49-F238E27FC236}">
                <a16:creationId xmlns:a16="http://schemas.microsoft.com/office/drawing/2014/main" id="{CFCA52C2-C096-2FAB-AF26-4041176C3AD9}"/>
              </a:ext>
            </a:extLst>
          </p:cNvPr>
          <p:cNvSpPr/>
          <p:nvPr/>
        </p:nvSpPr>
        <p:spPr>
          <a:xfrm flipH="1">
            <a:off x="7040884" y="5036181"/>
            <a:ext cx="9525" cy="1906538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938FDC87-25C8-6149-5584-B7D39A36D7CB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用户行为分析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1" name="AutoShape 32">
            <a:extLst>
              <a:ext uri="{FF2B5EF4-FFF2-40B4-BE49-F238E27FC236}">
                <a16:creationId xmlns:a16="http://schemas.microsoft.com/office/drawing/2014/main" id="{E2CDA6FA-8C2C-C6B3-C433-E5D22F85C672}"/>
              </a:ext>
            </a:extLst>
          </p:cNvPr>
          <p:cNvSpPr/>
          <p:nvPr/>
        </p:nvSpPr>
        <p:spPr>
          <a:xfrm>
            <a:off x="11392220" y="5008268"/>
            <a:ext cx="660626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/>
          </a:p>
        </p:txBody>
      </p:sp>
      <p:sp>
        <p:nvSpPr>
          <p:cNvPr id="483" name="AutoShape 34">
            <a:extLst>
              <a:ext uri="{FF2B5EF4-FFF2-40B4-BE49-F238E27FC236}">
                <a16:creationId xmlns:a16="http://schemas.microsoft.com/office/drawing/2014/main" id="{AED17350-852E-7CB3-2146-3B4BBDBC9B22}"/>
              </a:ext>
            </a:extLst>
          </p:cNvPr>
          <p:cNvSpPr/>
          <p:nvPr/>
        </p:nvSpPr>
        <p:spPr>
          <a:xfrm flipH="1">
            <a:off x="11382695" y="5036182"/>
            <a:ext cx="9525" cy="1981969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grpSp>
        <p:nvGrpSpPr>
          <p:cNvPr id="484" name="Group 35">
            <a:extLst>
              <a:ext uri="{FF2B5EF4-FFF2-40B4-BE49-F238E27FC236}">
                <a16:creationId xmlns:a16="http://schemas.microsoft.com/office/drawing/2014/main" id="{4DDD0442-9BAD-E784-73EF-8A5A499530C5}"/>
              </a:ext>
            </a:extLst>
          </p:cNvPr>
          <p:cNvGrpSpPr/>
          <p:nvPr/>
        </p:nvGrpSpPr>
        <p:grpSpPr>
          <a:xfrm>
            <a:off x="12177307" y="4499398"/>
            <a:ext cx="5692577" cy="1151276"/>
            <a:chOff x="0" y="0"/>
            <a:chExt cx="1289998" cy="704027"/>
          </a:xfrm>
          <a:solidFill>
            <a:srgbClr val="789AD2"/>
          </a:solidFill>
        </p:grpSpPr>
        <p:sp>
          <p:nvSpPr>
            <p:cNvPr id="485" name="Freeform 36">
              <a:extLst>
                <a:ext uri="{FF2B5EF4-FFF2-40B4-BE49-F238E27FC236}">
                  <a16:creationId xmlns:a16="http://schemas.microsoft.com/office/drawing/2014/main" id="{D35FE285-38F8-8370-B0EF-6F0080636587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86" name="TextBox 37">
              <a:extLst>
                <a:ext uri="{FF2B5EF4-FFF2-40B4-BE49-F238E27FC236}">
                  <a16:creationId xmlns:a16="http://schemas.microsoft.com/office/drawing/2014/main" id="{C0875240-000C-BC9E-8757-981910A09515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87" name="TextBox 39">
            <a:extLst>
              <a:ext uri="{FF2B5EF4-FFF2-40B4-BE49-F238E27FC236}">
                <a16:creationId xmlns:a16="http://schemas.microsoft.com/office/drawing/2014/main" id="{9E8703D2-D589-7253-E002-99C1A4C5BB41}"/>
              </a:ext>
            </a:extLst>
          </p:cNvPr>
          <p:cNvSpPr txBox="1"/>
          <p:nvPr/>
        </p:nvSpPr>
        <p:spPr>
          <a:xfrm>
            <a:off x="12219096" y="4837089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热门视频趋势分析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grpSp>
        <p:nvGrpSpPr>
          <p:cNvPr id="488" name="Group 40">
            <a:extLst>
              <a:ext uri="{FF2B5EF4-FFF2-40B4-BE49-F238E27FC236}">
                <a16:creationId xmlns:a16="http://schemas.microsoft.com/office/drawing/2014/main" id="{934D777D-42BF-8EE2-8F8F-5F63C85606A9}"/>
              </a:ext>
            </a:extLst>
          </p:cNvPr>
          <p:cNvGrpSpPr/>
          <p:nvPr/>
        </p:nvGrpSpPr>
        <p:grpSpPr>
          <a:xfrm>
            <a:off x="12196358" y="6441963"/>
            <a:ext cx="5673526" cy="1074205"/>
            <a:chOff x="0" y="0"/>
            <a:chExt cx="1289998" cy="704027"/>
          </a:xfrm>
          <a:solidFill>
            <a:srgbClr val="013690"/>
          </a:solidFill>
        </p:grpSpPr>
        <p:sp>
          <p:nvSpPr>
            <p:cNvPr id="489" name="Freeform 41">
              <a:extLst>
                <a:ext uri="{FF2B5EF4-FFF2-40B4-BE49-F238E27FC236}">
                  <a16:creationId xmlns:a16="http://schemas.microsoft.com/office/drawing/2014/main" id="{FFB1AE41-AF2C-5C12-EF29-1121E22DF311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90" name="TextBox 42">
              <a:extLst>
                <a:ext uri="{FF2B5EF4-FFF2-40B4-BE49-F238E27FC236}">
                  <a16:creationId xmlns:a16="http://schemas.microsoft.com/office/drawing/2014/main" id="{45AEC01E-0682-90F6-2110-08767C0C0C57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91" name="TextBox 44">
            <a:extLst>
              <a:ext uri="{FF2B5EF4-FFF2-40B4-BE49-F238E27FC236}">
                <a16:creationId xmlns:a16="http://schemas.microsoft.com/office/drawing/2014/main" id="{8914180B-D5CD-9793-F397-A328A494A354}"/>
              </a:ext>
            </a:extLst>
          </p:cNvPr>
          <p:cNvSpPr txBox="1"/>
          <p:nvPr/>
        </p:nvSpPr>
        <p:spPr>
          <a:xfrm>
            <a:off x="12111724" y="6749296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群体习惯挖掘分析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92" name="AutoShape 32">
            <a:extLst>
              <a:ext uri="{FF2B5EF4-FFF2-40B4-BE49-F238E27FC236}">
                <a16:creationId xmlns:a16="http://schemas.microsoft.com/office/drawing/2014/main" id="{2F7B3941-03D9-DC05-E8C9-20229DBA437B}"/>
              </a:ext>
            </a:extLst>
          </p:cNvPr>
          <p:cNvSpPr/>
          <p:nvPr/>
        </p:nvSpPr>
        <p:spPr>
          <a:xfrm>
            <a:off x="11382695" y="7018151"/>
            <a:ext cx="679677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879D8C-4DB8-1BF2-1E21-0411824B3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747" y="4473977"/>
            <a:ext cx="2514600" cy="2505075"/>
          </a:xfrm>
          <a:prstGeom prst="rect">
            <a:avLst/>
          </a:prstGeom>
        </p:spPr>
      </p:pic>
      <p:sp>
        <p:nvSpPr>
          <p:cNvPr id="10" name="TextBox 44">
            <a:extLst>
              <a:ext uri="{FF2B5EF4-FFF2-40B4-BE49-F238E27FC236}">
                <a16:creationId xmlns:a16="http://schemas.microsoft.com/office/drawing/2014/main" id="{CCEEE1CA-2CA5-8788-1232-08B42D9AD593}"/>
              </a:ext>
            </a:extLst>
          </p:cNvPr>
          <p:cNvSpPr txBox="1"/>
          <p:nvPr/>
        </p:nvSpPr>
        <p:spPr>
          <a:xfrm>
            <a:off x="814206" y="4837089"/>
            <a:ext cx="5294341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UP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主体量分析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90FB69-A40D-0D71-18C9-7065E88C42FF}"/>
              </a:ext>
            </a:extLst>
          </p:cNvPr>
          <p:cNvSpPr/>
          <p:nvPr/>
        </p:nvSpPr>
        <p:spPr>
          <a:xfrm>
            <a:off x="7939732" y="2090730"/>
            <a:ext cx="414870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</a:t>
            </a:r>
            <a:r>
              <a:rPr lang="zh-CN" alt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F25CE9-423D-F3F8-0052-524253268AB6}"/>
              </a:ext>
            </a:extLst>
          </p:cNvPr>
          <p:cNvSpPr/>
          <p:nvPr/>
        </p:nvSpPr>
        <p:spPr>
          <a:xfrm>
            <a:off x="697448" y="3422389"/>
            <a:ext cx="55581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个体</a:t>
            </a:r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14913C-0731-F271-6189-70C86169F388}"/>
              </a:ext>
            </a:extLst>
          </p:cNvPr>
          <p:cNvSpPr/>
          <p:nvPr/>
        </p:nvSpPr>
        <p:spPr>
          <a:xfrm>
            <a:off x="12177307" y="3422389"/>
            <a:ext cx="56925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群体</a:t>
            </a:r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4208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图片 2"/>
          <p:cNvPicPr>
            <a:picLocks noChangeAspect="1"/>
          </p:cNvPicPr>
          <p:nvPr/>
        </p:nvPicPr>
        <p:blipFill>
          <a:blip r:embed="rId2"/>
          <a:srcRect t="22163"/>
          <a:stretch>
            <a:fillRect/>
          </a:stretch>
        </p:blipFill>
        <p:spPr>
          <a:xfrm>
            <a:off x="-43685" y="-2566092"/>
            <a:ext cx="18359957" cy="9491637"/>
          </a:xfrm>
          <a:prstGeom prst="rect">
            <a:avLst/>
          </a:prstGeom>
        </p:spPr>
      </p:pic>
      <p:sp>
        <p:nvSpPr>
          <p:cNvPr id="495" name="矩形: 圆顶角 16"/>
          <p:cNvSpPr/>
          <p:nvPr/>
        </p:nvSpPr>
        <p:spPr>
          <a:xfrm>
            <a:off x="-922107" y="-1521370"/>
            <a:ext cx="20116800" cy="105156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4593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6" name="矩形 17"/>
          <p:cNvSpPr/>
          <p:nvPr/>
        </p:nvSpPr>
        <p:spPr>
          <a:xfrm>
            <a:off x="-152400" y="4080005"/>
            <a:ext cx="18512357" cy="6384598"/>
          </a:xfrm>
          <a:prstGeom prst="rect">
            <a:avLst/>
          </a:prstGeom>
          <a:solidFill>
            <a:srgbClr val="0136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7" name="图片 28"/>
          <p:cNvPicPr>
            <a:picLocks noChangeAspect="1"/>
          </p:cNvPicPr>
          <p:nvPr/>
        </p:nvPicPr>
        <p:blipFill>
          <a:blip r:embed="rId3" cstate="print">
            <a:alphaModFix amt="14000"/>
            <a:biLevel thresh="25000"/>
          </a:blip>
          <a:stretch>
            <a:fillRect/>
          </a:stretch>
        </p:blipFill>
        <p:spPr>
          <a:xfrm>
            <a:off x="3144347" y="4333241"/>
            <a:ext cx="11999306" cy="11999306"/>
          </a:xfrm>
          <a:prstGeom prst="rect">
            <a:avLst/>
          </a:prstGeom>
        </p:spPr>
      </p:pic>
      <p:sp>
        <p:nvSpPr>
          <p:cNvPr id="498" name="TextBox 6"/>
          <p:cNvSpPr txBox="1"/>
          <p:nvPr/>
        </p:nvSpPr>
        <p:spPr>
          <a:xfrm>
            <a:off x="6910250" y="1672911"/>
            <a:ext cx="4467500" cy="4862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40"/>
              </a:lnSpc>
              <a:spcBef>
                <a:spcPct val="1"/>
              </a:spcBef>
            </a:pPr>
            <a:r>
              <a:rPr lang="en-US" sz="28600" dirty="0">
                <a:solidFill>
                  <a:srgbClr val="FFFF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典黑 Bold"/>
                <a:sym typeface="字由点字典黑 Bold"/>
              </a:rPr>
              <a:t>02</a:t>
            </a:r>
          </a:p>
        </p:txBody>
      </p:sp>
      <p:sp>
        <p:nvSpPr>
          <p:cNvPr id="499" name="TextBox 10"/>
          <p:cNvSpPr txBox="1"/>
          <p:nvPr/>
        </p:nvSpPr>
        <p:spPr>
          <a:xfrm>
            <a:off x="5232649" y="6424745"/>
            <a:ext cx="78105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algn="ctr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9600" b="0" i="0" u="none" strike="noStrike" dirty="0">
                <a:solidFill>
                  <a:schemeClr val="bg1">
                    <a:alpha val="100000"/>
                  </a:schemeClr>
                </a:solidFill>
                <a:latin typeface="思源宋体-超粗体"/>
                <a:ea typeface="思源宋体-超粗体"/>
                <a:cs typeface="+mn-cs"/>
              </a:rPr>
              <a:t>探究过程</a:t>
            </a:r>
          </a:p>
        </p:txBody>
      </p:sp>
      <p:sp>
        <p:nvSpPr>
          <p:cNvPr id="500" name="AutoShape 12"/>
          <p:cNvSpPr/>
          <p:nvPr/>
        </p:nvSpPr>
        <p:spPr>
          <a:xfrm>
            <a:off x="4047808" y="7275133"/>
            <a:ext cx="119254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501" name="AutoShape 13"/>
          <p:cNvSpPr/>
          <p:nvPr/>
        </p:nvSpPr>
        <p:spPr>
          <a:xfrm>
            <a:off x="13047644" y="7284658"/>
            <a:ext cx="119254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02" name="AutoShape 6"/>
          <p:cNvSpPr/>
          <p:nvPr/>
        </p:nvSpPr>
        <p:spPr>
          <a:xfrm>
            <a:off x="-49659" y="9334500"/>
            <a:ext cx="18371906" cy="438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503" name="AutoShape 6"/>
          <p:cNvSpPr/>
          <p:nvPr/>
        </p:nvSpPr>
        <p:spPr>
          <a:xfrm>
            <a:off x="-41953" y="908634"/>
            <a:ext cx="18371906" cy="438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2C613-F275-2321-68D7-EF1FDCF35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5">
            <a:extLst>
              <a:ext uri="{FF2B5EF4-FFF2-40B4-BE49-F238E27FC236}">
                <a16:creationId xmlns:a16="http://schemas.microsoft.com/office/drawing/2014/main" id="{72312A4B-A903-D712-84B9-1C32AD03DDDA}"/>
              </a:ext>
            </a:extLst>
          </p:cNvPr>
          <p:cNvGrpSpPr/>
          <p:nvPr/>
        </p:nvGrpSpPr>
        <p:grpSpPr>
          <a:xfrm>
            <a:off x="6229338" y="3505476"/>
            <a:ext cx="5692577" cy="1151276"/>
            <a:chOff x="0" y="0"/>
            <a:chExt cx="1289998" cy="704027"/>
          </a:xfrm>
          <a:solidFill>
            <a:srgbClr val="789AD2"/>
          </a:solidFill>
        </p:grpSpPr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F9DFF354-5D1F-46CB-3100-A417EB166D6A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19" name="TextBox 37">
              <a:extLst>
                <a:ext uri="{FF2B5EF4-FFF2-40B4-BE49-F238E27FC236}">
                  <a16:creationId xmlns:a16="http://schemas.microsoft.com/office/drawing/2014/main" id="{AA2ECCC9-D5AF-E16E-75A9-2BCAFA6DCA30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51" name="Freeform 4">
            <a:extLst>
              <a:ext uri="{FF2B5EF4-FFF2-40B4-BE49-F238E27FC236}">
                <a16:creationId xmlns:a16="http://schemas.microsoft.com/office/drawing/2014/main" id="{7A3373FC-70D6-481E-210E-5A9A199947AF}"/>
              </a:ext>
            </a:extLst>
          </p:cNvPr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52" name="Freeform 5">
            <a:extLst>
              <a:ext uri="{FF2B5EF4-FFF2-40B4-BE49-F238E27FC236}">
                <a16:creationId xmlns:a16="http://schemas.microsoft.com/office/drawing/2014/main" id="{D9A97CCC-D8C9-986A-354C-D438705401C7}"/>
              </a:ext>
            </a:extLst>
          </p:cNvPr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grpSp>
        <p:nvGrpSpPr>
          <p:cNvPr id="453" name="Group 35">
            <a:extLst>
              <a:ext uri="{FF2B5EF4-FFF2-40B4-BE49-F238E27FC236}">
                <a16:creationId xmlns:a16="http://schemas.microsoft.com/office/drawing/2014/main" id="{99A426B1-DA1C-91EC-528B-55DB04A33A3D}"/>
              </a:ext>
            </a:extLst>
          </p:cNvPr>
          <p:cNvGrpSpPr/>
          <p:nvPr/>
        </p:nvGrpSpPr>
        <p:grpSpPr>
          <a:xfrm>
            <a:off x="6260154" y="7334086"/>
            <a:ext cx="5630031" cy="1074229"/>
            <a:chOff x="0" y="0"/>
            <a:chExt cx="1289998" cy="704027"/>
          </a:xfrm>
          <a:solidFill>
            <a:srgbClr val="789AD2"/>
          </a:solidFill>
        </p:grpSpPr>
        <p:sp>
          <p:nvSpPr>
            <p:cNvPr id="454" name="Freeform 36">
              <a:extLst>
                <a:ext uri="{FF2B5EF4-FFF2-40B4-BE49-F238E27FC236}">
                  <a16:creationId xmlns:a16="http://schemas.microsoft.com/office/drawing/2014/main" id="{321B56EB-D1A0-5FCE-B5C4-642E07474F19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55" name="TextBox 37">
              <a:extLst>
                <a:ext uri="{FF2B5EF4-FFF2-40B4-BE49-F238E27FC236}">
                  <a16:creationId xmlns:a16="http://schemas.microsoft.com/office/drawing/2014/main" id="{69B69670-617E-2866-3E0D-66E7BBDDF3A0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67" name="TextBox 4">
            <a:extLst>
              <a:ext uri="{FF2B5EF4-FFF2-40B4-BE49-F238E27FC236}">
                <a16:creationId xmlns:a16="http://schemas.microsoft.com/office/drawing/2014/main" id="{0B8E9BEF-240B-DF8E-45E2-E8BC6470A254}"/>
              </a:ext>
            </a:extLst>
          </p:cNvPr>
          <p:cNvSpPr txBox="1"/>
          <p:nvPr/>
        </p:nvSpPr>
        <p:spPr>
          <a:xfrm>
            <a:off x="1061720" y="1103630"/>
            <a:ext cx="9911080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一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数据爬取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6FE1E6DD-A4BD-FBB7-BFF1-0FF18331FCD6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7EB4D0DC-7077-EB3E-51AD-7A66BCD41CD8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D85FCFC0-D582-AD35-0E14-31C314EF6D75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7E89FE89-7C9D-0A12-BD01-687FFF25A750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361B47E4-C2AE-A239-3558-195A34419D44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22C86816-B600-701D-B26C-E890FB4603E7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D225606C-C9FF-4F56-AA15-FE94B0CD2EF7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B3582AD2-F365-A972-F99C-BAB8A8F9CFC1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ONE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19A5FF62-3291-6097-16D2-E738D3DAD3F4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altLang="zh-CN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Up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总数据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1" name="AutoShape 32">
            <a:extLst>
              <a:ext uri="{FF2B5EF4-FFF2-40B4-BE49-F238E27FC236}">
                <a16:creationId xmlns:a16="http://schemas.microsoft.com/office/drawing/2014/main" id="{5E0EB435-BAA9-295E-1269-A2A0DF616225}"/>
              </a:ext>
            </a:extLst>
          </p:cNvPr>
          <p:cNvSpPr/>
          <p:nvPr/>
        </p:nvSpPr>
        <p:spPr>
          <a:xfrm>
            <a:off x="5485807" y="4148116"/>
            <a:ext cx="660626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/>
          </a:p>
        </p:txBody>
      </p:sp>
      <p:sp>
        <p:nvSpPr>
          <p:cNvPr id="483" name="AutoShape 34">
            <a:extLst>
              <a:ext uri="{FF2B5EF4-FFF2-40B4-BE49-F238E27FC236}">
                <a16:creationId xmlns:a16="http://schemas.microsoft.com/office/drawing/2014/main" id="{8E65A707-EAF7-3CC2-3BE1-1B68C12F8AF9}"/>
              </a:ext>
            </a:extLst>
          </p:cNvPr>
          <p:cNvSpPr/>
          <p:nvPr/>
        </p:nvSpPr>
        <p:spPr>
          <a:xfrm flipH="1">
            <a:off x="5471947" y="4160816"/>
            <a:ext cx="4334" cy="3695357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grpSp>
        <p:nvGrpSpPr>
          <p:cNvPr id="484" name="Group 35">
            <a:extLst>
              <a:ext uri="{FF2B5EF4-FFF2-40B4-BE49-F238E27FC236}">
                <a16:creationId xmlns:a16="http://schemas.microsoft.com/office/drawing/2014/main" id="{EF4F3B98-AF13-5014-6AD9-8D8F2023F847}"/>
              </a:ext>
            </a:extLst>
          </p:cNvPr>
          <p:cNvGrpSpPr/>
          <p:nvPr/>
        </p:nvGrpSpPr>
        <p:grpSpPr>
          <a:xfrm>
            <a:off x="6229338" y="5333589"/>
            <a:ext cx="5692577" cy="1151276"/>
            <a:chOff x="0" y="0"/>
            <a:chExt cx="1289998" cy="704027"/>
          </a:xfrm>
          <a:solidFill>
            <a:srgbClr val="789AD2"/>
          </a:solidFill>
        </p:grpSpPr>
        <p:sp>
          <p:nvSpPr>
            <p:cNvPr id="485" name="Freeform 36">
              <a:extLst>
                <a:ext uri="{FF2B5EF4-FFF2-40B4-BE49-F238E27FC236}">
                  <a16:creationId xmlns:a16="http://schemas.microsoft.com/office/drawing/2014/main" id="{05905228-B244-D0F6-4ADE-58A3F336DA0D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86" name="TextBox 37">
              <a:extLst>
                <a:ext uri="{FF2B5EF4-FFF2-40B4-BE49-F238E27FC236}">
                  <a16:creationId xmlns:a16="http://schemas.microsoft.com/office/drawing/2014/main" id="{9480DACF-17F0-A08C-E85D-4E28C787E26F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87" name="TextBox 39">
            <a:extLst>
              <a:ext uri="{FF2B5EF4-FFF2-40B4-BE49-F238E27FC236}">
                <a16:creationId xmlns:a16="http://schemas.microsoft.com/office/drawing/2014/main" id="{B3F20737-06B3-876D-BA70-EF4D4EA66AB9}"/>
              </a:ext>
            </a:extLst>
          </p:cNvPr>
          <p:cNvSpPr txBox="1"/>
          <p:nvPr/>
        </p:nvSpPr>
        <p:spPr>
          <a:xfrm>
            <a:off x="6224766" y="7622743"/>
            <a:ext cx="5602026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数据接口失效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2F773AD5-FC61-926A-83AD-766B471A61E1}"/>
              </a:ext>
            </a:extLst>
          </p:cNvPr>
          <p:cNvSpPr txBox="1"/>
          <p:nvPr/>
        </p:nvSpPr>
        <p:spPr>
          <a:xfrm>
            <a:off x="6229338" y="5643890"/>
            <a:ext cx="560915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爬取速率控制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92" name="AutoShape 32">
            <a:extLst>
              <a:ext uri="{FF2B5EF4-FFF2-40B4-BE49-F238E27FC236}">
                <a16:creationId xmlns:a16="http://schemas.microsoft.com/office/drawing/2014/main" id="{66AFA7D4-8270-3FB6-81CE-E2620A0816EE}"/>
              </a:ext>
            </a:extLst>
          </p:cNvPr>
          <p:cNvSpPr/>
          <p:nvPr/>
        </p:nvSpPr>
        <p:spPr>
          <a:xfrm>
            <a:off x="5485807" y="5979974"/>
            <a:ext cx="679677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1AE2AD-2D0F-2EBC-E0B5-672AB3CCBC96}"/>
              </a:ext>
            </a:extLst>
          </p:cNvPr>
          <p:cNvSpPr/>
          <p:nvPr/>
        </p:nvSpPr>
        <p:spPr>
          <a:xfrm>
            <a:off x="-990600" y="3015540"/>
            <a:ext cx="56925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难点</a:t>
            </a:r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C9FE04-B572-4663-892B-EDF7431B7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41" y="4561258"/>
            <a:ext cx="3997566" cy="2498479"/>
          </a:xfrm>
          <a:prstGeom prst="rect">
            <a:avLst/>
          </a:prstGeom>
        </p:spPr>
      </p:pic>
      <p:sp>
        <p:nvSpPr>
          <p:cNvPr id="8" name="TextBox 44">
            <a:extLst>
              <a:ext uri="{FF2B5EF4-FFF2-40B4-BE49-F238E27FC236}">
                <a16:creationId xmlns:a16="http://schemas.microsoft.com/office/drawing/2014/main" id="{6FEB778F-43E9-6F98-7E86-44C741FFA40D}"/>
              </a:ext>
            </a:extLst>
          </p:cNvPr>
          <p:cNvSpPr txBox="1"/>
          <p:nvPr/>
        </p:nvSpPr>
        <p:spPr>
          <a:xfrm>
            <a:off x="6186773" y="3919397"/>
            <a:ext cx="5678012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反爬过于敏感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9" name="AutoShape 32">
            <a:extLst>
              <a:ext uri="{FF2B5EF4-FFF2-40B4-BE49-F238E27FC236}">
                <a16:creationId xmlns:a16="http://schemas.microsoft.com/office/drawing/2014/main" id="{B6E94CF1-37A8-3227-3699-0FE391F0F626}"/>
              </a:ext>
            </a:extLst>
          </p:cNvPr>
          <p:cNvSpPr/>
          <p:nvPr/>
        </p:nvSpPr>
        <p:spPr>
          <a:xfrm>
            <a:off x="5466756" y="7872238"/>
            <a:ext cx="679677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064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F231-6C22-9F0A-A70D-F4C98C01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5">
            <a:extLst>
              <a:ext uri="{FF2B5EF4-FFF2-40B4-BE49-F238E27FC236}">
                <a16:creationId xmlns:a16="http://schemas.microsoft.com/office/drawing/2014/main" id="{0F5042D0-AD98-5F3A-2852-555C9FC81502}"/>
              </a:ext>
            </a:extLst>
          </p:cNvPr>
          <p:cNvGrpSpPr/>
          <p:nvPr/>
        </p:nvGrpSpPr>
        <p:grpSpPr>
          <a:xfrm>
            <a:off x="6229338" y="3505475"/>
            <a:ext cx="10006074" cy="1328339"/>
            <a:chOff x="0" y="0"/>
            <a:chExt cx="1289998" cy="704027"/>
          </a:xfrm>
          <a:solidFill>
            <a:srgbClr val="789AD2"/>
          </a:solidFill>
        </p:grpSpPr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4EA981DE-AD9A-14CB-48BB-6C0B220C88B1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19" name="TextBox 37">
              <a:extLst>
                <a:ext uri="{FF2B5EF4-FFF2-40B4-BE49-F238E27FC236}">
                  <a16:creationId xmlns:a16="http://schemas.microsoft.com/office/drawing/2014/main" id="{6E2714FB-2A47-60C6-E892-6813ACA57774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51" name="Freeform 4">
            <a:extLst>
              <a:ext uri="{FF2B5EF4-FFF2-40B4-BE49-F238E27FC236}">
                <a16:creationId xmlns:a16="http://schemas.microsoft.com/office/drawing/2014/main" id="{EB1E5702-9FB1-A031-1E2A-1391B992AE6C}"/>
              </a:ext>
            </a:extLst>
          </p:cNvPr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52" name="Freeform 5">
            <a:extLst>
              <a:ext uri="{FF2B5EF4-FFF2-40B4-BE49-F238E27FC236}">
                <a16:creationId xmlns:a16="http://schemas.microsoft.com/office/drawing/2014/main" id="{20227EE7-DD3F-E473-D80F-F21946D4A8FE}"/>
              </a:ext>
            </a:extLst>
          </p:cNvPr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grpSp>
        <p:nvGrpSpPr>
          <p:cNvPr id="453" name="Group 35">
            <a:extLst>
              <a:ext uri="{FF2B5EF4-FFF2-40B4-BE49-F238E27FC236}">
                <a16:creationId xmlns:a16="http://schemas.microsoft.com/office/drawing/2014/main" id="{58D0A0AB-52D8-6DD7-EDCD-535F4B5982E9}"/>
              </a:ext>
            </a:extLst>
          </p:cNvPr>
          <p:cNvGrpSpPr/>
          <p:nvPr/>
        </p:nvGrpSpPr>
        <p:grpSpPr>
          <a:xfrm>
            <a:off x="6260154" y="7334086"/>
            <a:ext cx="9979592" cy="974079"/>
            <a:chOff x="0" y="0"/>
            <a:chExt cx="1289998" cy="704027"/>
          </a:xfrm>
          <a:solidFill>
            <a:srgbClr val="789AD2"/>
          </a:solidFill>
        </p:grpSpPr>
        <p:sp>
          <p:nvSpPr>
            <p:cNvPr id="454" name="Freeform 36">
              <a:extLst>
                <a:ext uri="{FF2B5EF4-FFF2-40B4-BE49-F238E27FC236}">
                  <a16:creationId xmlns:a16="http://schemas.microsoft.com/office/drawing/2014/main" id="{237EC3AF-BFE8-DA00-03DA-5253D494A98B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55" name="TextBox 37">
              <a:extLst>
                <a:ext uri="{FF2B5EF4-FFF2-40B4-BE49-F238E27FC236}">
                  <a16:creationId xmlns:a16="http://schemas.microsoft.com/office/drawing/2014/main" id="{BFC9CF2A-87BD-78DD-ADA6-917BA14BDC7A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67" name="TextBox 4">
            <a:extLst>
              <a:ext uri="{FF2B5EF4-FFF2-40B4-BE49-F238E27FC236}">
                <a16:creationId xmlns:a16="http://schemas.microsoft.com/office/drawing/2014/main" id="{0814F975-7241-82C3-74E5-EBC92CE57A87}"/>
              </a:ext>
            </a:extLst>
          </p:cNvPr>
          <p:cNvSpPr txBox="1"/>
          <p:nvPr/>
        </p:nvSpPr>
        <p:spPr>
          <a:xfrm>
            <a:off x="1061720" y="1103630"/>
            <a:ext cx="9911080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一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数据爬取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1C129BD9-1A12-2D84-A052-8880880D9F8B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0A3E09B0-36F5-E00B-6512-9913D22530E9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5001F864-26EC-BCC2-6932-037993BD673C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17B0C5F2-04B8-2188-BA96-87E22601ED9F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F98B994E-B42C-C6E6-E8D8-E927DFACD24F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E3A58721-061A-B58C-59B4-5476E83BC150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50290A76-9E40-ACD8-6B45-0471B610D768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0E969344-FEA8-F2A0-A801-D93EB8BE096A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ONE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A859AFD0-1547-277A-1919-31AE2EBD846A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altLang="zh-CN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Up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总数据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81" name="AutoShape 32">
            <a:extLst>
              <a:ext uri="{FF2B5EF4-FFF2-40B4-BE49-F238E27FC236}">
                <a16:creationId xmlns:a16="http://schemas.microsoft.com/office/drawing/2014/main" id="{C623288F-F389-2962-FBCF-8EB6E8154208}"/>
              </a:ext>
            </a:extLst>
          </p:cNvPr>
          <p:cNvSpPr/>
          <p:nvPr/>
        </p:nvSpPr>
        <p:spPr>
          <a:xfrm>
            <a:off x="5485807" y="4148116"/>
            <a:ext cx="660626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/>
          </a:p>
        </p:txBody>
      </p:sp>
      <p:sp>
        <p:nvSpPr>
          <p:cNvPr id="483" name="AutoShape 34">
            <a:extLst>
              <a:ext uri="{FF2B5EF4-FFF2-40B4-BE49-F238E27FC236}">
                <a16:creationId xmlns:a16="http://schemas.microsoft.com/office/drawing/2014/main" id="{8DA8ADF5-9A01-7A26-5518-7129CABA687B}"/>
              </a:ext>
            </a:extLst>
          </p:cNvPr>
          <p:cNvSpPr/>
          <p:nvPr/>
        </p:nvSpPr>
        <p:spPr>
          <a:xfrm flipH="1">
            <a:off x="5471947" y="4160816"/>
            <a:ext cx="4334" cy="3695357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grpSp>
        <p:nvGrpSpPr>
          <p:cNvPr id="484" name="Group 35">
            <a:extLst>
              <a:ext uri="{FF2B5EF4-FFF2-40B4-BE49-F238E27FC236}">
                <a16:creationId xmlns:a16="http://schemas.microsoft.com/office/drawing/2014/main" id="{E796F522-4B08-1CD6-69C3-6E4C16B145A8}"/>
              </a:ext>
            </a:extLst>
          </p:cNvPr>
          <p:cNvGrpSpPr/>
          <p:nvPr/>
        </p:nvGrpSpPr>
        <p:grpSpPr>
          <a:xfrm>
            <a:off x="6229338" y="5333589"/>
            <a:ext cx="9983926" cy="1074224"/>
            <a:chOff x="0" y="0"/>
            <a:chExt cx="1289998" cy="704027"/>
          </a:xfrm>
          <a:solidFill>
            <a:srgbClr val="789AD2"/>
          </a:solidFill>
        </p:grpSpPr>
        <p:sp>
          <p:nvSpPr>
            <p:cNvPr id="485" name="Freeform 36">
              <a:extLst>
                <a:ext uri="{FF2B5EF4-FFF2-40B4-BE49-F238E27FC236}">
                  <a16:creationId xmlns:a16="http://schemas.microsoft.com/office/drawing/2014/main" id="{19E28D0D-2EDE-8839-A0FB-A314A7CEBEA1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486" name="TextBox 37">
              <a:extLst>
                <a:ext uri="{FF2B5EF4-FFF2-40B4-BE49-F238E27FC236}">
                  <a16:creationId xmlns:a16="http://schemas.microsoft.com/office/drawing/2014/main" id="{E9A6056A-8DDD-94FE-A0C6-7136526ACA2E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87" name="TextBox 39">
            <a:extLst>
              <a:ext uri="{FF2B5EF4-FFF2-40B4-BE49-F238E27FC236}">
                <a16:creationId xmlns:a16="http://schemas.microsoft.com/office/drawing/2014/main" id="{43263AB3-4236-8252-334E-333AFF1EA951}"/>
              </a:ext>
            </a:extLst>
          </p:cNvPr>
          <p:cNvSpPr txBox="1"/>
          <p:nvPr/>
        </p:nvSpPr>
        <p:spPr>
          <a:xfrm>
            <a:off x="6598150" y="7622743"/>
            <a:ext cx="9606207" cy="439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defTabSz="914400">
              <a:lnSpc>
                <a:spcPts val="3400"/>
              </a:lnSpc>
              <a:spcBef>
                <a:spcPct val="1"/>
              </a:spcBef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单用户评论数据 </a:t>
            </a:r>
            <a:r>
              <a:rPr lang="en-US" altLang="zh-CN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: </a:t>
            </a:r>
            <a:r>
              <a:rPr lang="zh-CN" altLang="en-US" sz="3600" b="1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宋体"/>
                <a:sym typeface="思源黑体 1"/>
              </a:rPr>
              <a:t>可单次快速爬取</a:t>
            </a:r>
            <a:endParaRPr sz="3600" b="1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91" name="TextBox 44">
            <a:extLst>
              <a:ext uri="{FF2B5EF4-FFF2-40B4-BE49-F238E27FC236}">
                <a16:creationId xmlns:a16="http://schemas.microsoft.com/office/drawing/2014/main" id="{FCB007D9-E82D-72B9-D669-7DD07B400716}"/>
              </a:ext>
            </a:extLst>
          </p:cNvPr>
          <p:cNvSpPr txBox="1"/>
          <p:nvPr/>
        </p:nvSpPr>
        <p:spPr>
          <a:xfrm>
            <a:off x="6598150" y="5643890"/>
            <a:ext cx="9533599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altLang="zh-CN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UP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主数据 </a:t>
            </a:r>
            <a:r>
              <a:rPr lang="en-US" altLang="zh-CN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:  </a:t>
            </a:r>
            <a:r>
              <a:rPr lang="en-US" altLang="zh-CN" sz="3600" b="0" i="0" u="none" strike="noStrike" spc="119" dirty="0">
                <a:solidFill>
                  <a:srgbClr val="FF0000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328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条</a:t>
            </a:r>
            <a:endParaRPr lang="zh-CN" sz="36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492" name="AutoShape 32">
            <a:extLst>
              <a:ext uri="{FF2B5EF4-FFF2-40B4-BE49-F238E27FC236}">
                <a16:creationId xmlns:a16="http://schemas.microsoft.com/office/drawing/2014/main" id="{FB496A2C-48E7-A1F3-92CC-CF0CF580EA0D}"/>
              </a:ext>
            </a:extLst>
          </p:cNvPr>
          <p:cNvSpPr/>
          <p:nvPr/>
        </p:nvSpPr>
        <p:spPr>
          <a:xfrm>
            <a:off x="5485807" y="5979974"/>
            <a:ext cx="679677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3F0012-5EFC-3A12-057F-801106557E14}"/>
              </a:ext>
            </a:extLst>
          </p:cNvPr>
          <p:cNvSpPr/>
          <p:nvPr/>
        </p:nvSpPr>
        <p:spPr>
          <a:xfrm>
            <a:off x="-990600" y="3015540"/>
            <a:ext cx="56925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成果</a:t>
            </a:r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41D37A-BCFF-FB07-D141-0B2BE2D2E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41" y="4561258"/>
            <a:ext cx="3997566" cy="2498479"/>
          </a:xfrm>
          <a:prstGeom prst="rect">
            <a:avLst/>
          </a:prstGeom>
        </p:spPr>
      </p:pic>
      <p:sp>
        <p:nvSpPr>
          <p:cNvPr id="8" name="TextBox 44">
            <a:extLst>
              <a:ext uri="{FF2B5EF4-FFF2-40B4-BE49-F238E27FC236}">
                <a16:creationId xmlns:a16="http://schemas.microsoft.com/office/drawing/2014/main" id="{6115250E-B569-7032-6F85-B99AFA3F6238}"/>
              </a:ext>
            </a:extLst>
          </p:cNvPr>
          <p:cNvSpPr txBox="1"/>
          <p:nvPr/>
        </p:nvSpPr>
        <p:spPr>
          <a:xfrm>
            <a:off x="6598151" y="3919398"/>
            <a:ext cx="9485840" cy="45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云端自动定时爬取热门视频数据 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: 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约</a:t>
            </a:r>
            <a:r>
              <a:rPr lang="en-US" altLang="zh-CN" sz="3600" spc="119" dirty="0">
                <a:solidFill>
                  <a:srgbClr val="FF0000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1.7w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条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 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9" name="AutoShape 32">
            <a:extLst>
              <a:ext uri="{FF2B5EF4-FFF2-40B4-BE49-F238E27FC236}">
                <a16:creationId xmlns:a16="http://schemas.microsoft.com/office/drawing/2014/main" id="{D1E9B151-D442-B06C-7112-6D4F50AB9E89}"/>
              </a:ext>
            </a:extLst>
          </p:cNvPr>
          <p:cNvSpPr/>
          <p:nvPr/>
        </p:nvSpPr>
        <p:spPr>
          <a:xfrm>
            <a:off x="5466756" y="7872238"/>
            <a:ext cx="679677" cy="0"/>
          </a:xfrm>
          <a:prstGeom prst="line">
            <a:avLst/>
          </a:prstGeom>
          <a:ln w="28575" cap="rnd">
            <a:solidFill>
              <a:srgbClr val="01369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0890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ECAA6-1311-3CE0-CFED-4D46528A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5">
            <a:extLst>
              <a:ext uri="{FF2B5EF4-FFF2-40B4-BE49-F238E27FC236}">
                <a16:creationId xmlns:a16="http://schemas.microsoft.com/office/drawing/2014/main" id="{D12742AC-12F8-0541-024F-B3AA59823F42}"/>
              </a:ext>
            </a:extLst>
          </p:cNvPr>
          <p:cNvGrpSpPr/>
          <p:nvPr/>
        </p:nvGrpSpPr>
        <p:grpSpPr>
          <a:xfrm>
            <a:off x="4420392" y="3086752"/>
            <a:ext cx="10196242" cy="1001099"/>
            <a:chOff x="0" y="0"/>
            <a:chExt cx="1289998" cy="704027"/>
          </a:xfrm>
          <a:solidFill>
            <a:srgbClr val="789AD2"/>
          </a:solidFill>
        </p:grpSpPr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9B299EAD-A767-0C91-ABA8-D8BD64A9B0CD}"/>
                </a:ext>
              </a:extLst>
            </p:cNvPr>
            <p:cNvSpPr/>
            <p:nvPr/>
          </p:nvSpPr>
          <p:spPr>
            <a:xfrm>
              <a:off x="0" y="0"/>
              <a:ext cx="1289998" cy="704027"/>
            </a:xfrm>
            <a:custGeom>
              <a:avLst/>
              <a:gdLst/>
              <a:ahLst/>
              <a:cxnLst/>
              <a:rect l="l" t="t" r="r" b="b"/>
              <a:pathLst>
                <a:path w="1289998" h="704027">
                  <a:moveTo>
                    <a:pt x="31613" y="0"/>
                  </a:moveTo>
                  <a:lnTo>
                    <a:pt x="1258385" y="0"/>
                  </a:lnTo>
                  <a:cubicBezTo>
                    <a:pt x="1266769" y="0"/>
                    <a:pt x="1274810" y="3331"/>
                    <a:pt x="1280739" y="9259"/>
                  </a:cubicBezTo>
                  <a:cubicBezTo>
                    <a:pt x="1286667" y="15188"/>
                    <a:pt x="1289998" y="23229"/>
                    <a:pt x="1289998" y="31613"/>
                  </a:cubicBezTo>
                  <a:lnTo>
                    <a:pt x="1289998" y="672414"/>
                  </a:lnTo>
                  <a:cubicBezTo>
                    <a:pt x="1289998" y="680799"/>
                    <a:pt x="1286667" y="688840"/>
                    <a:pt x="1280739" y="694768"/>
                  </a:cubicBezTo>
                  <a:cubicBezTo>
                    <a:pt x="1274810" y="700697"/>
                    <a:pt x="1266769" y="704027"/>
                    <a:pt x="1258385" y="704027"/>
                  </a:cubicBezTo>
                  <a:lnTo>
                    <a:pt x="31613" y="704027"/>
                  </a:lnTo>
                  <a:cubicBezTo>
                    <a:pt x="23229" y="704027"/>
                    <a:pt x="15188" y="700697"/>
                    <a:pt x="9259" y="694768"/>
                  </a:cubicBezTo>
                  <a:cubicBezTo>
                    <a:pt x="3331" y="688840"/>
                    <a:pt x="0" y="680799"/>
                    <a:pt x="0" y="672414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/>
            </a:p>
          </p:txBody>
        </p:sp>
        <p:sp>
          <p:nvSpPr>
            <p:cNvPr id="19" name="TextBox 37">
              <a:extLst>
                <a:ext uri="{FF2B5EF4-FFF2-40B4-BE49-F238E27FC236}">
                  <a16:creationId xmlns:a16="http://schemas.microsoft.com/office/drawing/2014/main" id="{5B8727B3-2F44-C75A-C549-B77AE5F737EC}"/>
                </a:ext>
              </a:extLst>
            </p:cNvPr>
            <p:cNvSpPr txBox="1"/>
            <p:nvPr/>
          </p:nvSpPr>
          <p:spPr>
            <a:xfrm>
              <a:off x="0" y="-47625"/>
              <a:ext cx="1289998" cy="7516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/>
            </a:p>
          </p:txBody>
        </p:sp>
      </p:grpSp>
      <p:sp>
        <p:nvSpPr>
          <p:cNvPr id="451" name="Freeform 4">
            <a:extLst>
              <a:ext uri="{FF2B5EF4-FFF2-40B4-BE49-F238E27FC236}">
                <a16:creationId xmlns:a16="http://schemas.microsoft.com/office/drawing/2014/main" id="{BE0BF2A4-CD2F-5BDB-E594-DF9F4C3E56F0}"/>
              </a:ext>
            </a:extLst>
          </p:cNvPr>
          <p:cNvSpPr/>
          <p:nvPr/>
        </p:nvSpPr>
        <p:spPr>
          <a:xfrm rot="-1204851" flipV="1">
            <a:off x="5745427" y="8194128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52" name="Freeform 5">
            <a:extLst>
              <a:ext uri="{FF2B5EF4-FFF2-40B4-BE49-F238E27FC236}">
                <a16:creationId xmlns:a16="http://schemas.microsoft.com/office/drawing/2014/main" id="{3E4566EC-2091-9365-2C73-803F40CAF13B}"/>
              </a:ext>
            </a:extLst>
          </p:cNvPr>
          <p:cNvSpPr/>
          <p:nvPr/>
        </p:nvSpPr>
        <p:spPr>
          <a:xfrm rot="862994">
            <a:off x="-8112194" y="7634155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467" name="TextBox 4">
            <a:extLst>
              <a:ext uri="{FF2B5EF4-FFF2-40B4-BE49-F238E27FC236}">
                <a16:creationId xmlns:a16="http://schemas.microsoft.com/office/drawing/2014/main" id="{378C9680-0354-4D43-7390-8E81F70BA0BB}"/>
              </a:ext>
            </a:extLst>
          </p:cNvPr>
          <p:cNvSpPr txBox="1"/>
          <p:nvPr/>
        </p:nvSpPr>
        <p:spPr>
          <a:xfrm>
            <a:off x="1061720" y="1103630"/>
            <a:ext cx="9911080" cy="1576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二</a:t>
            </a:r>
            <a:r>
              <a:rPr lang="en-US" altLang="zh-CN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.</a:t>
            </a:r>
            <a:r>
              <a:rPr lang="zh-CN" altLang="en-US" sz="6600" spc="745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数据存储与处理</a:t>
            </a:r>
          </a:p>
        </p:txBody>
      </p:sp>
      <p:grpSp>
        <p:nvGrpSpPr>
          <p:cNvPr id="468" name="组合 50">
            <a:extLst>
              <a:ext uri="{FF2B5EF4-FFF2-40B4-BE49-F238E27FC236}">
                <a16:creationId xmlns:a16="http://schemas.microsoft.com/office/drawing/2014/main" id="{E011AD25-6535-8CAD-D8A4-A4AC412328BE}"/>
              </a:ext>
            </a:extLst>
          </p:cNvPr>
          <p:cNvGrpSpPr/>
          <p:nvPr/>
        </p:nvGrpSpPr>
        <p:grpSpPr>
          <a:xfrm>
            <a:off x="-762000" y="-126517"/>
            <a:ext cx="19683983" cy="10689984"/>
            <a:chOff x="-762000" y="-126517"/>
            <a:chExt cx="19683983" cy="10689984"/>
          </a:xfrm>
        </p:grpSpPr>
        <p:sp>
          <p:nvSpPr>
            <p:cNvPr id="469" name="AutoShape 4">
              <a:extLst>
                <a:ext uri="{FF2B5EF4-FFF2-40B4-BE49-F238E27FC236}">
                  <a16:creationId xmlns:a16="http://schemas.microsoft.com/office/drawing/2014/main" id="{1BC88951-09F8-65FC-913A-32B4AF07CBD5}"/>
                </a:ext>
              </a:extLst>
            </p:cNvPr>
            <p:cNvSpPr/>
            <p:nvPr/>
          </p:nvSpPr>
          <p:spPr>
            <a:xfrm flipH="1" flipV="1">
              <a:off x="-128017" y="396302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0" name="AutoShape 4">
              <a:extLst>
                <a:ext uri="{FF2B5EF4-FFF2-40B4-BE49-F238E27FC236}">
                  <a16:creationId xmlns:a16="http://schemas.microsoft.com/office/drawing/2014/main" id="{71BFCA61-9157-74F8-47D3-E7BACC802384}"/>
                </a:ext>
              </a:extLst>
            </p:cNvPr>
            <p:cNvSpPr/>
            <p:nvPr/>
          </p:nvSpPr>
          <p:spPr>
            <a:xfrm flipH="1" flipV="1">
              <a:off x="-762000" y="919501"/>
              <a:ext cx="19050000" cy="0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1" name="文本框 35">
              <a:extLst>
                <a:ext uri="{FF2B5EF4-FFF2-40B4-BE49-F238E27FC236}">
                  <a16:creationId xmlns:a16="http://schemas.microsoft.com/office/drawing/2014/main" id="{7FD96F0C-9ECE-ADC8-8775-F7DDFADA2042}"/>
                </a:ext>
              </a:extLst>
            </p:cNvPr>
            <p:cNvSpPr txBox="1"/>
            <p:nvPr/>
          </p:nvSpPr>
          <p:spPr>
            <a:xfrm>
              <a:off x="850501" y="365472"/>
              <a:ext cx="16749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dirty="0">
                <a:solidFill>
                  <a:srgbClr val="013690"/>
                </a:solidFill>
                <a:latin typeface="思源宋体-超粗体" panose="02020900000000000000" charset="-122"/>
                <a:ea typeface="思源宋体-超粗体" panose="02020900000000000000" charset="-122"/>
              </a:endParaRPr>
            </a:p>
          </p:txBody>
        </p:sp>
        <p:sp>
          <p:nvSpPr>
            <p:cNvPr id="472" name="AutoShape 4">
              <a:extLst>
                <a:ext uri="{FF2B5EF4-FFF2-40B4-BE49-F238E27FC236}">
                  <a16:creationId xmlns:a16="http://schemas.microsoft.com/office/drawing/2014/main" id="{47611715-A825-266F-4F6C-7C573DD920BA}"/>
                </a:ext>
              </a:extLst>
            </p:cNvPr>
            <p:cNvSpPr/>
            <p:nvPr/>
          </p:nvSpPr>
          <p:spPr>
            <a:xfrm>
              <a:off x="678398" y="-9525"/>
              <a:ext cx="9525" cy="10296525"/>
            </a:xfrm>
            <a:prstGeom prst="line">
              <a:avLst/>
            </a:prstGeom>
            <a:ln w="9525" cap="rnd">
              <a:solidFill>
                <a:srgbClr val="0B0B0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73" name="Freeform 16">
              <a:extLst>
                <a:ext uri="{FF2B5EF4-FFF2-40B4-BE49-F238E27FC236}">
                  <a16:creationId xmlns:a16="http://schemas.microsoft.com/office/drawing/2014/main" id="{C67DE662-DC21-F8BB-42D2-2E6F6A7B32EB}"/>
                </a:ext>
              </a:extLst>
            </p:cNvPr>
            <p:cNvSpPr/>
            <p:nvPr/>
          </p:nvSpPr>
          <p:spPr>
            <a:xfrm>
              <a:off x="583640" y="1673528"/>
              <a:ext cx="208565" cy="1089252"/>
            </a:xfrm>
            <a:prstGeom prst="roundRect">
              <a:avLst>
                <a:gd name="adj" fmla="val 50000"/>
              </a:avLst>
            </a:prstGeom>
            <a:solidFill>
              <a:srgbClr val="013690"/>
            </a:solidFill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4" name="TextBox 4">
              <a:extLst>
                <a:ext uri="{FF2B5EF4-FFF2-40B4-BE49-F238E27FC236}">
                  <a16:creationId xmlns:a16="http://schemas.microsoft.com/office/drawing/2014/main" id="{099CDE58-2051-44D3-C31A-E67F1237BBB1}"/>
                </a:ext>
              </a:extLst>
            </p:cNvPr>
            <p:cNvSpPr txBox="1"/>
            <p:nvPr/>
          </p:nvSpPr>
          <p:spPr>
            <a:xfrm>
              <a:off x="17869885" y="-126517"/>
              <a:ext cx="227195" cy="10689984"/>
            </a:xfrm>
            <a:prstGeom prst="rect">
              <a:avLst/>
            </a:prstGeom>
            <a:solidFill>
              <a:srgbClr val="01369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dirty="0">
                <a:solidFill>
                  <a:srgbClr val="013690"/>
                </a:solidFill>
              </a:endParaRPr>
            </a:p>
          </p:txBody>
        </p:sp>
      </p:grpSp>
      <p:sp>
        <p:nvSpPr>
          <p:cNvPr id="475" name="TextBox 4">
            <a:extLst>
              <a:ext uri="{FF2B5EF4-FFF2-40B4-BE49-F238E27FC236}">
                <a16:creationId xmlns:a16="http://schemas.microsoft.com/office/drawing/2014/main" id="{68B14D79-DD91-7942-A23D-BBF6FF4ACF0F}"/>
              </a:ext>
            </a:extLst>
          </p:cNvPr>
          <p:cNvSpPr txBox="1"/>
          <p:nvPr/>
        </p:nvSpPr>
        <p:spPr>
          <a:xfrm>
            <a:off x="14142226" y="1879600"/>
            <a:ext cx="327594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rgbClr val="DDEAFF"/>
                </a:solidFill>
                <a:latin typeface="思源宋体-超粗体" panose="02020900000000000000" charset="-122"/>
                <a:ea typeface="思源宋体-超粗体" panose="02020900000000000000" charset="-122"/>
                <a:cs typeface="字由点字美玲体"/>
                <a:sym typeface="字由点字美玲体"/>
              </a:rPr>
              <a:t>PART TWO</a:t>
            </a:r>
            <a:endParaRPr lang="en-US" sz="4400" dirty="0">
              <a:solidFill>
                <a:srgbClr val="DDEAFF"/>
              </a:solidFill>
              <a:latin typeface="思源宋体-超粗体" panose="02020900000000000000" charset="-122"/>
              <a:ea typeface="思源宋体-超粗体" panose="02020900000000000000" charset="-122"/>
              <a:cs typeface="字由点字美玲体"/>
              <a:sym typeface="字由点字美玲体"/>
            </a:endParaRPr>
          </a:p>
        </p:txBody>
      </p:sp>
      <p:sp>
        <p:nvSpPr>
          <p:cNvPr id="480" name="TextBox 31">
            <a:extLst>
              <a:ext uri="{FF2B5EF4-FFF2-40B4-BE49-F238E27FC236}">
                <a16:creationId xmlns:a16="http://schemas.microsoft.com/office/drawing/2014/main" id="{A421CD78-685E-B63B-61F3-9890E994E02A}"/>
              </a:ext>
            </a:extLst>
          </p:cNvPr>
          <p:cNvSpPr txBox="1"/>
          <p:nvPr/>
        </p:nvSpPr>
        <p:spPr>
          <a:xfrm>
            <a:off x="668873" y="6749296"/>
            <a:ext cx="5652507" cy="44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defTabSz="914400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altLang="zh-CN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Up</a:t>
            </a:r>
            <a:r>
              <a:rPr lang="zh-CN" altLang="en-US" sz="3600" b="0" i="0" u="none" strike="noStrike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总数据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9CE79A-5663-E0FD-CEB7-707ABEDBA083}"/>
              </a:ext>
            </a:extLst>
          </p:cNvPr>
          <p:cNvSpPr/>
          <p:nvPr/>
        </p:nvSpPr>
        <p:spPr>
          <a:xfrm>
            <a:off x="-332530" y="2977392"/>
            <a:ext cx="56925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存储方式</a:t>
            </a:r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TextBox 44">
            <a:extLst>
              <a:ext uri="{FF2B5EF4-FFF2-40B4-BE49-F238E27FC236}">
                <a16:creationId xmlns:a16="http://schemas.microsoft.com/office/drawing/2014/main" id="{30FAB0F7-C694-D9D9-8622-F1FE5644FF7A}"/>
              </a:ext>
            </a:extLst>
          </p:cNvPr>
          <p:cNvSpPr txBox="1"/>
          <p:nvPr/>
        </p:nvSpPr>
        <p:spPr>
          <a:xfrm>
            <a:off x="4598421" y="3424320"/>
            <a:ext cx="9485840" cy="43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4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宋体"/>
                <a:cs typeface="+mn-cs"/>
              </a:defRPr>
            </a:pPr>
            <a:r>
              <a:rPr lang="en-US" altLang="zh-CN" sz="3600" spc="119" dirty="0" err="1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Mysql</a:t>
            </a:r>
            <a:r>
              <a:rPr lang="en-US" altLang="zh-CN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+</a:t>
            </a:r>
            <a:r>
              <a:rPr lang="zh-CN" altLang="en-US" sz="3600" spc="119" dirty="0">
                <a:solidFill>
                  <a:srgbClr val="FFFFFF">
                    <a:alpha val="94902"/>
                  </a:srgbClr>
                </a:solidFill>
                <a:latin typeface="思源宋体 2"/>
                <a:ea typeface="思源宋体 2"/>
                <a:cs typeface="思源黑体 1"/>
                <a:sym typeface="思源黑体 1"/>
              </a:rPr>
              <a:t>华为云服务器</a:t>
            </a:r>
            <a:endParaRPr lang="zh-CN" sz="2000" spc="119" dirty="0">
              <a:solidFill>
                <a:srgbClr val="000000">
                  <a:alpha val="84706"/>
                </a:srgbClr>
              </a:solidFill>
              <a:latin typeface="思源宋体 2"/>
              <a:ea typeface="思源宋体 2"/>
              <a:cs typeface="思源黑体 1"/>
              <a:sym typeface="思源黑体 1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7D74D8-046D-3F11-8036-E3421C24F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68" y="3919053"/>
            <a:ext cx="3407519" cy="21279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63BD84-5663-68D7-648F-80D9A7D6D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03" y="6295612"/>
            <a:ext cx="2815417" cy="2076947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C2B7070-567B-B0B8-22B5-46C9AD22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421" y="4497526"/>
            <a:ext cx="10145071" cy="52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86987E6-38EC-0829-EE9A-ED59EE6B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450" y="4430767"/>
            <a:ext cx="82657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76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</Words>
  <Application>Microsoft Office PowerPoint</Application>
  <PresentationFormat>自定义</PresentationFormat>
  <Paragraphs>148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思源宋体 2</vt:lpstr>
      <vt:lpstr>思源宋体 2 Bold</vt:lpstr>
      <vt:lpstr>思源宋体-超粗体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Shen Hua</cp:lastModifiedBy>
  <cp:revision>1</cp:revision>
  <dcterms:created xsi:type="dcterms:W3CDTF">2025-06-08T18:23:22Z</dcterms:created>
  <dcterms:modified xsi:type="dcterms:W3CDTF">2025-06-08T15:21:28Z</dcterms:modified>
</cp:coreProperties>
</file>